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1"/>
    <p:sldMasterId id="2147483708" r:id="rId2"/>
    <p:sldMasterId id="2147483744" r:id="rId3"/>
  </p:sldMasterIdLst>
  <p:notesMasterIdLst>
    <p:notesMasterId r:id="rId72"/>
  </p:notesMasterIdLst>
  <p:sldIdLst>
    <p:sldId id="617" r:id="rId4"/>
    <p:sldId id="971" r:id="rId5"/>
    <p:sldId id="1035" r:id="rId6"/>
    <p:sldId id="1036" r:id="rId7"/>
    <p:sldId id="1037" r:id="rId8"/>
    <p:sldId id="1038" r:id="rId9"/>
    <p:sldId id="1039" r:id="rId10"/>
    <p:sldId id="1099" r:id="rId11"/>
    <p:sldId id="1040" r:id="rId12"/>
    <p:sldId id="1041" r:id="rId13"/>
    <p:sldId id="1042" r:id="rId14"/>
    <p:sldId id="1033" r:id="rId15"/>
    <p:sldId id="1043" r:id="rId16"/>
    <p:sldId id="1079" r:id="rId17"/>
    <p:sldId id="1044" r:id="rId18"/>
    <p:sldId id="1045" r:id="rId19"/>
    <p:sldId id="268" r:id="rId20"/>
    <p:sldId id="375" r:id="rId21"/>
    <p:sldId id="376" r:id="rId22"/>
    <p:sldId id="1046" r:id="rId23"/>
    <p:sldId id="1047" r:id="rId24"/>
    <p:sldId id="1048" r:id="rId25"/>
    <p:sldId id="1049" r:id="rId26"/>
    <p:sldId id="1080" r:id="rId27"/>
    <p:sldId id="1050" r:id="rId28"/>
    <p:sldId id="1051" r:id="rId29"/>
    <p:sldId id="1052" r:id="rId30"/>
    <p:sldId id="1053" r:id="rId31"/>
    <p:sldId id="1054" r:id="rId32"/>
    <p:sldId id="1056" r:id="rId33"/>
    <p:sldId id="1057" r:id="rId34"/>
    <p:sldId id="1058" r:id="rId35"/>
    <p:sldId id="1059" r:id="rId36"/>
    <p:sldId id="1060" r:id="rId37"/>
    <p:sldId id="1061" r:id="rId38"/>
    <p:sldId id="1097" r:id="rId39"/>
    <p:sldId id="1098" r:id="rId40"/>
    <p:sldId id="1096" r:id="rId41"/>
    <p:sldId id="1081" r:id="rId42"/>
    <p:sldId id="1082" r:id="rId43"/>
    <p:sldId id="1063" r:id="rId44"/>
    <p:sldId id="1062" r:id="rId45"/>
    <p:sldId id="1064" r:id="rId46"/>
    <p:sldId id="1065" r:id="rId47"/>
    <p:sldId id="1066" r:id="rId48"/>
    <p:sldId id="647" r:id="rId49"/>
    <p:sldId id="648" r:id="rId50"/>
    <p:sldId id="437" r:id="rId51"/>
    <p:sldId id="1067" r:id="rId52"/>
    <p:sldId id="1068" r:id="rId53"/>
    <p:sldId id="1094" r:id="rId54"/>
    <p:sldId id="1034" r:id="rId55"/>
    <p:sldId id="1069" r:id="rId56"/>
    <p:sldId id="1087" r:id="rId57"/>
    <p:sldId id="1088" r:id="rId58"/>
    <p:sldId id="1071" r:id="rId59"/>
    <p:sldId id="1083" r:id="rId60"/>
    <p:sldId id="1089" r:id="rId61"/>
    <p:sldId id="1084" r:id="rId62"/>
    <p:sldId id="1085" r:id="rId63"/>
    <p:sldId id="1086" r:id="rId64"/>
    <p:sldId id="1090" r:id="rId65"/>
    <p:sldId id="1091" r:id="rId66"/>
    <p:sldId id="1092" r:id="rId67"/>
    <p:sldId id="1093" r:id="rId68"/>
    <p:sldId id="613" r:id="rId69"/>
    <p:sldId id="1095" r:id="rId70"/>
    <p:sldId id="1029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A09"/>
    <a:srgbClr val="C9751D"/>
    <a:srgbClr val="FF9394"/>
    <a:srgbClr val="EC8922"/>
    <a:srgbClr val="FF7200"/>
    <a:srgbClr val="0432FF"/>
    <a:srgbClr val="FF40FF"/>
    <a:srgbClr val="D24726"/>
    <a:srgbClr val="D24626"/>
    <a:srgbClr val="FF9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99" autoAdjust="0"/>
    <p:restoredTop sz="86441" autoAdjust="0"/>
  </p:normalViewPr>
  <p:slideViewPr>
    <p:cSldViewPr snapToGrid="0">
      <p:cViewPr varScale="1">
        <p:scale>
          <a:sx n="96" d="100"/>
          <a:sy n="96" d="100"/>
        </p:scale>
        <p:origin x="544" y="80"/>
      </p:cViewPr>
      <p:guideLst/>
    </p:cSldViewPr>
  </p:slideViewPr>
  <p:outlineViewPr>
    <p:cViewPr>
      <p:scale>
        <a:sx n="33" d="100"/>
        <a:sy n="33" d="100"/>
      </p:scale>
      <p:origin x="0" y="-104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slide" Target="slides/slide6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897DC8-82E1-4FC1-9D47-B237038CBC1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C923B1C-34AA-48B1-9AFF-D15F51CE9E39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 altLang="zh-CN" dirty="0"/>
            <a:t>Classification</a:t>
          </a:r>
          <a:r>
            <a:rPr kumimoji="1" lang="zh-CN" altLang="en-US" dirty="0"/>
            <a:t> </a:t>
          </a:r>
          <a:r>
            <a:rPr kumimoji="1" lang="en-US" altLang="zh-CN" dirty="0"/>
            <a:t>by</a:t>
          </a:r>
          <a:r>
            <a:rPr kumimoji="1" lang="zh-CN" altLang="en-US" dirty="0"/>
            <a:t> </a:t>
          </a:r>
          <a:r>
            <a:rPr kumimoji="1" lang="en-US" altLang="zh-CN" dirty="0"/>
            <a:t>NN</a:t>
          </a:r>
          <a:endParaRPr lang="en-US" dirty="0"/>
        </a:p>
      </dgm:t>
    </dgm:pt>
    <dgm:pt modelId="{7FB5036A-0439-456B-B87A-E3631D3399A0}" type="parTrans" cxnId="{D102E40C-6F70-43D3-A86E-B13E27260CC1}">
      <dgm:prSet/>
      <dgm:spPr/>
      <dgm:t>
        <a:bodyPr/>
        <a:lstStyle/>
        <a:p>
          <a:endParaRPr lang="en-US"/>
        </a:p>
      </dgm:t>
    </dgm:pt>
    <dgm:pt modelId="{6FCA6F49-375F-4BBF-B8CF-7C9F2B43AEE2}" type="sibTrans" cxnId="{D102E40C-6F70-43D3-A86E-B13E27260CC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FD5C9DD-1151-4B92-B8D1-2442B730FB7F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 altLang="zh-CN" dirty="0"/>
            <a:t>CNN</a:t>
          </a:r>
          <a:endParaRPr lang="en-US" dirty="0"/>
        </a:p>
      </dgm:t>
    </dgm:pt>
    <dgm:pt modelId="{3BE8FF40-E9B7-48CE-AAC1-5AA1E501390D}" type="parTrans" cxnId="{552406D9-7D23-4C88-BB07-BC7992A46CFC}">
      <dgm:prSet/>
      <dgm:spPr/>
      <dgm:t>
        <a:bodyPr/>
        <a:lstStyle/>
        <a:p>
          <a:endParaRPr lang="en-US"/>
        </a:p>
      </dgm:t>
    </dgm:pt>
    <dgm:pt modelId="{38309939-960D-4DB0-B0D8-05D7970DDBEF}" type="sibTrans" cxnId="{552406D9-7D23-4C88-BB07-BC7992A46CF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F9EE7DF-0548-4948-A5B1-3A9359D208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altLang="zh-CN" dirty="0"/>
            <a:t>RNN</a:t>
          </a:r>
        </a:p>
      </dgm:t>
    </dgm:pt>
    <dgm:pt modelId="{EB8C8739-0C6D-4025-ACAE-F3C3A35E3A06}" type="parTrans" cxnId="{D60BC3FF-DC67-4604-8F90-CBBBE6434805}">
      <dgm:prSet/>
      <dgm:spPr/>
      <dgm:t>
        <a:bodyPr/>
        <a:lstStyle/>
        <a:p>
          <a:endParaRPr lang="en-US"/>
        </a:p>
      </dgm:t>
    </dgm:pt>
    <dgm:pt modelId="{38289BF1-F068-4617-9155-05B6622372B8}" type="sibTrans" cxnId="{D60BC3FF-DC67-4604-8F90-CBBBE6434805}">
      <dgm:prSet/>
      <dgm:spPr/>
      <dgm:t>
        <a:bodyPr/>
        <a:lstStyle/>
        <a:p>
          <a:endParaRPr lang="en-US"/>
        </a:p>
      </dgm:t>
    </dgm:pt>
    <dgm:pt modelId="{4E39A26F-A78C-402E-AF43-9CD1AD4C3E16}" type="pres">
      <dgm:prSet presAssocID="{ED897DC8-82E1-4FC1-9D47-B237038CBC19}" presName="root" presStyleCnt="0">
        <dgm:presLayoutVars>
          <dgm:dir/>
          <dgm:resizeHandles val="exact"/>
        </dgm:presLayoutVars>
      </dgm:prSet>
      <dgm:spPr/>
    </dgm:pt>
    <dgm:pt modelId="{A658BABD-B0C6-40CB-8EC5-0660055C2774}" type="pres">
      <dgm:prSet presAssocID="{ED897DC8-82E1-4FC1-9D47-B237038CBC19}" presName="container" presStyleCnt="0">
        <dgm:presLayoutVars>
          <dgm:dir/>
          <dgm:resizeHandles val="exact"/>
        </dgm:presLayoutVars>
      </dgm:prSet>
      <dgm:spPr/>
    </dgm:pt>
    <dgm:pt modelId="{6BD18088-1B8B-40F4-ADC6-E4543123C402}" type="pres">
      <dgm:prSet presAssocID="{CC923B1C-34AA-48B1-9AFF-D15F51CE9E39}" presName="compNode" presStyleCnt="0"/>
      <dgm:spPr/>
    </dgm:pt>
    <dgm:pt modelId="{9A8052AB-7919-47EB-8CD3-202A1A74EB48}" type="pres">
      <dgm:prSet presAssocID="{CC923B1C-34AA-48B1-9AFF-D15F51CE9E39}" presName="iconBgRect" presStyleLbl="bgShp" presStyleIdx="0" presStyleCnt="3"/>
      <dgm:spPr/>
    </dgm:pt>
    <dgm:pt modelId="{CCEE45AA-8E81-448B-BF6D-3F0653ABADB0}" type="pres">
      <dgm:prSet presAssocID="{CC923B1C-34AA-48B1-9AFF-D15F51CE9E39}" presName="icon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solidFill>
            <a:srgbClr val="FF0000">
              <a:alpha val="0"/>
            </a:srgbClr>
          </a:solidFill>
        </a:ln>
      </dgm:spPr>
    </dgm:pt>
    <dgm:pt modelId="{1E01EA35-2A01-457B-9F34-2E4E3DE1DCE9}" type="pres">
      <dgm:prSet presAssocID="{CC923B1C-34AA-48B1-9AFF-D15F51CE9E39}" presName="spaceRect" presStyleCnt="0"/>
      <dgm:spPr/>
    </dgm:pt>
    <dgm:pt modelId="{D874B296-D059-4B3C-9701-CE113B1951A7}" type="pres">
      <dgm:prSet presAssocID="{CC923B1C-34AA-48B1-9AFF-D15F51CE9E39}" presName="textRect" presStyleLbl="revTx" presStyleIdx="0" presStyleCnt="3">
        <dgm:presLayoutVars>
          <dgm:chMax val="1"/>
          <dgm:chPref val="1"/>
        </dgm:presLayoutVars>
      </dgm:prSet>
      <dgm:spPr/>
    </dgm:pt>
    <dgm:pt modelId="{E3DF0621-C888-4E4A-9A34-01C9475EB7FB}" type="pres">
      <dgm:prSet presAssocID="{6FCA6F49-375F-4BBF-B8CF-7C9F2B43AEE2}" presName="sibTrans" presStyleLbl="sibTrans2D1" presStyleIdx="0" presStyleCnt="0"/>
      <dgm:spPr/>
    </dgm:pt>
    <dgm:pt modelId="{F8E6E64A-0ACB-4BA2-A181-8DEEB5F9669C}" type="pres">
      <dgm:prSet presAssocID="{EFD5C9DD-1151-4B92-B8D1-2442B730FB7F}" presName="compNode" presStyleCnt="0"/>
      <dgm:spPr/>
    </dgm:pt>
    <dgm:pt modelId="{EC43AE17-DDC0-40D6-A115-1544757964B2}" type="pres">
      <dgm:prSet presAssocID="{EFD5C9DD-1151-4B92-B8D1-2442B730FB7F}" presName="iconBgRect" presStyleLbl="bgShp" presStyleIdx="1" presStyleCnt="3"/>
      <dgm:spPr/>
    </dgm:pt>
    <dgm:pt modelId="{9BB66187-0F29-4E56-8A52-F173A309E827}" type="pres">
      <dgm:prSet presAssocID="{EFD5C9DD-1151-4B92-B8D1-2442B730FB7F}" presName="iconRect" presStyleLbl="node1" presStyleIdx="1" presStyleCnt="3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已断开"/>
        </a:ext>
      </dgm:extLst>
    </dgm:pt>
    <dgm:pt modelId="{547E5605-709F-45E2-BBE5-5B3C41EB3C06}" type="pres">
      <dgm:prSet presAssocID="{EFD5C9DD-1151-4B92-B8D1-2442B730FB7F}" presName="spaceRect" presStyleCnt="0"/>
      <dgm:spPr/>
    </dgm:pt>
    <dgm:pt modelId="{02CA04F7-FACE-4B79-AE70-1EF9436D41EB}" type="pres">
      <dgm:prSet presAssocID="{EFD5C9DD-1151-4B92-B8D1-2442B730FB7F}" presName="textRect" presStyleLbl="revTx" presStyleIdx="1" presStyleCnt="3">
        <dgm:presLayoutVars>
          <dgm:chMax val="1"/>
          <dgm:chPref val="1"/>
        </dgm:presLayoutVars>
      </dgm:prSet>
      <dgm:spPr/>
    </dgm:pt>
    <dgm:pt modelId="{A11C9F2F-3E07-4613-8B17-DFF5BB777C7C}" type="pres">
      <dgm:prSet presAssocID="{38309939-960D-4DB0-B0D8-05D7970DDBEF}" presName="sibTrans" presStyleLbl="sibTrans2D1" presStyleIdx="0" presStyleCnt="0"/>
      <dgm:spPr/>
    </dgm:pt>
    <dgm:pt modelId="{7E25480C-5F35-4931-A678-69E106B063DC}" type="pres">
      <dgm:prSet presAssocID="{4F9EE7DF-0548-4948-A5B1-3A9359D208F9}" presName="compNode" presStyleCnt="0"/>
      <dgm:spPr/>
    </dgm:pt>
    <dgm:pt modelId="{ACD99F49-A52F-49F4-BDF2-1C5A3DCC8AB6}" type="pres">
      <dgm:prSet presAssocID="{4F9EE7DF-0548-4948-A5B1-3A9359D208F9}" presName="iconBgRect" presStyleLbl="bgShp" presStyleIdx="2" presStyleCnt="3"/>
      <dgm:spPr/>
    </dgm:pt>
    <dgm:pt modelId="{761B03F1-6861-4AA5-9BEB-06D4FD7B514A}" type="pres">
      <dgm:prSet presAssocID="{4F9EE7DF-0548-4948-A5B1-3A9359D208F9}" presName="iconRect" presStyleLbl="node1" presStyleIdx="2" presStyleCnt="3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数据库"/>
        </a:ext>
      </dgm:extLst>
    </dgm:pt>
    <dgm:pt modelId="{A162E52D-B03D-4402-9AD5-674E52E0A1A8}" type="pres">
      <dgm:prSet presAssocID="{4F9EE7DF-0548-4948-A5B1-3A9359D208F9}" presName="spaceRect" presStyleCnt="0"/>
      <dgm:spPr/>
    </dgm:pt>
    <dgm:pt modelId="{3C5FAD1C-1FBC-438C-991A-154FAC884CC8}" type="pres">
      <dgm:prSet presAssocID="{4F9EE7DF-0548-4948-A5B1-3A9359D208F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E55880A-A89B-5648-9826-3F7BE43E4CC0}" type="presOf" srcId="{EFD5C9DD-1151-4B92-B8D1-2442B730FB7F}" destId="{02CA04F7-FACE-4B79-AE70-1EF9436D41EB}" srcOrd="0" destOrd="0" presId="urn:microsoft.com/office/officeart/2018/2/layout/IconCircleList"/>
    <dgm:cxn modelId="{D102E40C-6F70-43D3-A86E-B13E27260CC1}" srcId="{ED897DC8-82E1-4FC1-9D47-B237038CBC19}" destId="{CC923B1C-34AA-48B1-9AFF-D15F51CE9E39}" srcOrd="0" destOrd="0" parTransId="{7FB5036A-0439-456B-B87A-E3631D3399A0}" sibTransId="{6FCA6F49-375F-4BBF-B8CF-7C9F2B43AEE2}"/>
    <dgm:cxn modelId="{74A1BC38-7054-9948-99C8-4B7EBA737E7F}" type="presOf" srcId="{38309939-960D-4DB0-B0D8-05D7970DDBEF}" destId="{A11C9F2F-3E07-4613-8B17-DFF5BB777C7C}" srcOrd="0" destOrd="0" presId="urn:microsoft.com/office/officeart/2018/2/layout/IconCircleList"/>
    <dgm:cxn modelId="{6A9ECE68-6222-0D40-B620-40483CC0C3B0}" type="presOf" srcId="{ED897DC8-82E1-4FC1-9D47-B237038CBC19}" destId="{4E39A26F-A78C-402E-AF43-9CD1AD4C3E16}" srcOrd="0" destOrd="0" presId="urn:microsoft.com/office/officeart/2018/2/layout/IconCircleList"/>
    <dgm:cxn modelId="{CCF0AE7D-7108-F14C-BC4E-977B2994A53D}" type="presOf" srcId="{CC923B1C-34AA-48B1-9AFF-D15F51CE9E39}" destId="{D874B296-D059-4B3C-9701-CE113B1951A7}" srcOrd="0" destOrd="0" presId="urn:microsoft.com/office/officeart/2018/2/layout/IconCircleList"/>
    <dgm:cxn modelId="{87E128C1-026A-A74E-AAA8-DAD43405482A}" type="presOf" srcId="{6FCA6F49-375F-4BBF-B8CF-7C9F2B43AEE2}" destId="{E3DF0621-C888-4E4A-9A34-01C9475EB7FB}" srcOrd="0" destOrd="0" presId="urn:microsoft.com/office/officeart/2018/2/layout/IconCircleList"/>
    <dgm:cxn modelId="{552406D9-7D23-4C88-BB07-BC7992A46CFC}" srcId="{ED897DC8-82E1-4FC1-9D47-B237038CBC19}" destId="{EFD5C9DD-1151-4B92-B8D1-2442B730FB7F}" srcOrd="1" destOrd="0" parTransId="{3BE8FF40-E9B7-48CE-AAC1-5AA1E501390D}" sibTransId="{38309939-960D-4DB0-B0D8-05D7970DDBEF}"/>
    <dgm:cxn modelId="{ABC726EB-EE0E-6248-A4B1-6467A3CDE1E9}" type="presOf" srcId="{4F9EE7DF-0548-4948-A5B1-3A9359D208F9}" destId="{3C5FAD1C-1FBC-438C-991A-154FAC884CC8}" srcOrd="0" destOrd="0" presId="urn:microsoft.com/office/officeart/2018/2/layout/IconCircleList"/>
    <dgm:cxn modelId="{D60BC3FF-DC67-4604-8F90-CBBBE6434805}" srcId="{ED897DC8-82E1-4FC1-9D47-B237038CBC19}" destId="{4F9EE7DF-0548-4948-A5B1-3A9359D208F9}" srcOrd="2" destOrd="0" parTransId="{EB8C8739-0C6D-4025-ACAE-F3C3A35E3A06}" sibTransId="{38289BF1-F068-4617-9155-05B6622372B8}"/>
    <dgm:cxn modelId="{8D67DA92-F360-DD44-A81B-5C596B7DAD5E}" type="presParOf" srcId="{4E39A26F-A78C-402E-AF43-9CD1AD4C3E16}" destId="{A658BABD-B0C6-40CB-8EC5-0660055C2774}" srcOrd="0" destOrd="0" presId="urn:microsoft.com/office/officeart/2018/2/layout/IconCircleList"/>
    <dgm:cxn modelId="{ABBEC758-FD13-234B-93B0-72BCA5E41D1C}" type="presParOf" srcId="{A658BABD-B0C6-40CB-8EC5-0660055C2774}" destId="{6BD18088-1B8B-40F4-ADC6-E4543123C402}" srcOrd="0" destOrd="0" presId="urn:microsoft.com/office/officeart/2018/2/layout/IconCircleList"/>
    <dgm:cxn modelId="{616B7280-C2F7-C541-BC3B-69F5BB133E5E}" type="presParOf" srcId="{6BD18088-1B8B-40F4-ADC6-E4543123C402}" destId="{9A8052AB-7919-47EB-8CD3-202A1A74EB48}" srcOrd="0" destOrd="0" presId="urn:microsoft.com/office/officeart/2018/2/layout/IconCircleList"/>
    <dgm:cxn modelId="{727FAAD9-9FAF-B446-AB01-C43A901C502E}" type="presParOf" srcId="{6BD18088-1B8B-40F4-ADC6-E4543123C402}" destId="{CCEE45AA-8E81-448B-BF6D-3F0653ABADB0}" srcOrd="1" destOrd="0" presId="urn:microsoft.com/office/officeart/2018/2/layout/IconCircleList"/>
    <dgm:cxn modelId="{D5972DA4-C15D-6548-AD8C-237CD9884319}" type="presParOf" srcId="{6BD18088-1B8B-40F4-ADC6-E4543123C402}" destId="{1E01EA35-2A01-457B-9F34-2E4E3DE1DCE9}" srcOrd="2" destOrd="0" presId="urn:microsoft.com/office/officeart/2018/2/layout/IconCircleList"/>
    <dgm:cxn modelId="{F2AF1E4E-979F-6645-912C-2FFE97AC6EB2}" type="presParOf" srcId="{6BD18088-1B8B-40F4-ADC6-E4543123C402}" destId="{D874B296-D059-4B3C-9701-CE113B1951A7}" srcOrd="3" destOrd="0" presId="urn:microsoft.com/office/officeart/2018/2/layout/IconCircleList"/>
    <dgm:cxn modelId="{624640CF-99A9-374E-AA05-61CC50104F53}" type="presParOf" srcId="{A658BABD-B0C6-40CB-8EC5-0660055C2774}" destId="{E3DF0621-C888-4E4A-9A34-01C9475EB7FB}" srcOrd="1" destOrd="0" presId="urn:microsoft.com/office/officeart/2018/2/layout/IconCircleList"/>
    <dgm:cxn modelId="{7ABA3AB9-5387-5E41-BCA6-33C2E52D47BC}" type="presParOf" srcId="{A658BABD-B0C6-40CB-8EC5-0660055C2774}" destId="{F8E6E64A-0ACB-4BA2-A181-8DEEB5F9669C}" srcOrd="2" destOrd="0" presId="urn:microsoft.com/office/officeart/2018/2/layout/IconCircleList"/>
    <dgm:cxn modelId="{CA3A6B6E-E421-8F45-9806-8D4B94E1EB69}" type="presParOf" srcId="{F8E6E64A-0ACB-4BA2-A181-8DEEB5F9669C}" destId="{EC43AE17-DDC0-40D6-A115-1544757964B2}" srcOrd="0" destOrd="0" presId="urn:microsoft.com/office/officeart/2018/2/layout/IconCircleList"/>
    <dgm:cxn modelId="{2066C9A4-35D0-6A44-A7DF-EC8FB5DBC856}" type="presParOf" srcId="{F8E6E64A-0ACB-4BA2-A181-8DEEB5F9669C}" destId="{9BB66187-0F29-4E56-8A52-F173A309E827}" srcOrd="1" destOrd="0" presId="urn:microsoft.com/office/officeart/2018/2/layout/IconCircleList"/>
    <dgm:cxn modelId="{716AA5EB-A5F6-1246-968C-4B33637AE7FE}" type="presParOf" srcId="{F8E6E64A-0ACB-4BA2-A181-8DEEB5F9669C}" destId="{547E5605-709F-45E2-BBE5-5B3C41EB3C06}" srcOrd="2" destOrd="0" presId="urn:microsoft.com/office/officeart/2018/2/layout/IconCircleList"/>
    <dgm:cxn modelId="{80A6B4E7-0755-4645-A1FC-08EE4005105F}" type="presParOf" srcId="{F8E6E64A-0ACB-4BA2-A181-8DEEB5F9669C}" destId="{02CA04F7-FACE-4B79-AE70-1EF9436D41EB}" srcOrd="3" destOrd="0" presId="urn:microsoft.com/office/officeart/2018/2/layout/IconCircleList"/>
    <dgm:cxn modelId="{265A69F2-2693-0D40-A96C-6374C20A5308}" type="presParOf" srcId="{A658BABD-B0C6-40CB-8EC5-0660055C2774}" destId="{A11C9F2F-3E07-4613-8B17-DFF5BB777C7C}" srcOrd="3" destOrd="0" presId="urn:microsoft.com/office/officeart/2018/2/layout/IconCircleList"/>
    <dgm:cxn modelId="{F44C1BCA-83C4-FF4D-9FFA-AA13D1B82C52}" type="presParOf" srcId="{A658BABD-B0C6-40CB-8EC5-0660055C2774}" destId="{7E25480C-5F35-4931-A678-69E106B063DC}" srcOrd="4" destOrd="0" presId="urn:microsoft.com/office/officeart/2018/2/layout/IconCircleList"/>
    <dgm:cxn modelId="{F8F01187-CFFC-7048-93A9-D991CA5C9DA7}" type="presParOf" srcId="{7E25480C-5F35-4931-A678-69E106B063DC}" destId="{ACD99F49-A52F-49F4-BDF2-1C5A3DCC8AB6}" srcOrd="0" destOrd="0" presId="urn:microsoft.com/office/officeart/2018/2/layout/IconCircleList"/>
    <dgm:cxn modelId="{AFF0F171-369C-EC41-826D-177AF8B741D0}" type="presParOf" srcId="{7E25480C-5F35-4931-A678-69E106B063DC}" destId="{761B03F1-6861-4AA5-9BEB-06D4FD7B514A}" srcOrd="1" destOrd="0" presId="urn:microsoft.com/office/officeart/2018/2/layout/IconCircleList"/>
    <dgm:cxn modelId="{0EDBF92A-A639-FE49-A8EF-3B19EAF6B0C7}" type="presParOf" srcId="{7E25480C-5F35-4931-A678-69E106B063DC}" destId="{A162E52D-B03D-4402-9AD5-674E52E0A1A8}" srcOrd="2" destOrd="0" presId="urn:microsoft.com/office/officeart/2018/2/layout/IconCircleList"/>
    <dgm:cxn modelId="{EE87DA78-A85B-F541-9164-D463E28D5CD8}" type="presParOf" srcId="{7E25480C-5F35-4931-A678-69E106B063DC}" destId="{3C5FAD1C-1FBC-438C-991A-154FAC884CC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897DC8-82E1-4FC1-9D47-B237038CBC1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C923B1C-34AA-48B1-9AFF-D15F51CE9E39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 altLang="zh-CN" dirty="0"/>
            <a:t>Classification</a:t>
          </a:r>
          <a:r>
            <a:rPr kumimoji="1" lang="zh-CN" altLang="en-US" dirty="0"/>
            <a:t> </a:t>
          </a:r>
          <a:r>
            <a:rPr kumimoji="1" lang="en-US" altLang="zh-CN" dirty="0"/>
            <a:t>by</a:t>
          </a:r>
          <a:r>
            <a:rPr kumimoji="1" lang="zh-CN" altLang="en-US" dirty="0"/>
            <a:t> </a:t>
          </a:r>
          <a:r>
            <a:rPr kumimoji="1" lang="en-US" altLang="zh-CN" dirty="0"/>
            <a:t>NN</a:t>
          </a:r>
          <a:endParaRPr lang="en-US" dirty="0"/>
        </a:p>
      </dgm:t>
    </dgm:pt>
    <dgm:pt modelId="{7FB5036A-0439-456B-B87A-E3631D3399A0}" type="parTrans" cxnId="{D102E40C-6F70-43D3-A86E-B13E27260CC1}">
      <dgm:prSet/>
      <dgm:spPr/>
      <dgm:t>
        <a:bodyPr/>
        <a:lstStyle/>
        <a:p>
          <a:endParaRPr lang="en-US"/>
        </a:p>
      </dgm:t>
    </dgm:pt>
    <dgm:pt modelId="{6FCA6F49-375F-4BBF-B8CF-7C9F2B43AEE2}" type="sibTrans" cxnId="{D102E40C-6F70-43D3-A86E-B13E27260CC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FD5C9DD-1151-4B92-B8D1-2442B730FB7F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 altLang="zh-CN" dirty="0">
              <a:solidFill>
                <a:srgbClr val="FF0000"/>
              </a:solidFill>
            </a:rPr>
            <a:t>CNN</a:t>
          </a:r>
          <a:endParaRPr lang="en-US" dirty="0">
            <a:solidFill>
              <a:srgbClr val="FF0000"/>
            </a:solidFill>
          </a:endParaRPr>
        </a:p>
      </dgm:t>
    </dgm:pt>
    <dgm:pt modelId="{3BE8FF40-E9B7-48CE-AAC1-5AA1E501390D}" type="parTrans" cxnId="{552406D9-7D23-4C88-BB07-BC7992A46CFC}">
      <dgm:prSet/>
      <dgm:spPr/>
      <dgm:t>
        <a:bodyPr/>
        <a:lstStyle/>
        <a:p>
          <a:endParaRPr lang="en-US"/>
        </a:p>
      </dgm:t>
    </dgm:pt>
    <dgm:pt modelId="{38309939-960D-4DB0-B0D8-05D7970DDBEF}" type="sibTrans" cxnId="{552406D9-7D23-4C88-BB07-BC7992A46CF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F9EE7DF-0548-4948-A5B1-3A9359D208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altLang="zh-CN" dirty="0"/>
            <a:t>RNN</a:t>
          </a:r>
        </a:p>
      </dgm:t>
    </dgm:pt>
    <dgm:pt modelId="{EB8C8739-0C6D-4025-ACAE-F3C3A35E3A06}" type="parTrans" cxnId="{D60BC3FF-DC67-4604-8F90-CBBBE6434805}">
      <dgm:prSet/>
      <dgm:spPr/>
      <dgm:t>
        <a:bodyPr/>
        <a:lstStyle/>
        <a:p>
          <a:endParaRPr lang="en-US"/>
        </a:p>
      </dgm:t>
    </dgm:pt>
    <dgm:pt modelId="{38289BF1-F068-4617-9155-05B6622372B8}" type="sibTrans" cxnId="{D60BC3FF-DC67-4604-8F90-CBBBE6434805}">
      <dgm:prSet/>
      <dgm:spPr/>
      <dgm:t>
        <a:bodyPr/>
        <a:lstStyle/>
        <a:p>
          <a:endParaRPr lang="en-US"/>
        </a:p>
      </dgm:t>
    </dgm:pt>
    <dgm:pt modelId="{4E39A26F-A78C-402E-AF43-9CD1AD4C3E16}" type="pres">
      <dgm:prSet presAssocID="{ED897DC8-82E1-4FC1-9D47-B237038CBC19}" presName="root" presStyleCnt="0">
        <dgm:presLayoutVars>
          <dgm:dir/>
          <dgm:resizeHandles val="exact"/>
        </dgm:presLayoutVars>
      </dgm:prSet>
      <dgm:spPr/>
    </dgm:pt>
    <dgm:pt modelId="{A658BABD-B0C6-40CB-8EC5-0660055C2774}" type="pres">
      <dgm:prSet presAssocID="{ED897DC8-82E1-4FC1-9D47-B237038CBC19}" presName="container" presStyleCnt="0">
        <dgm:presLayoutVars>
          <dgm:dir/>
          <dgm:resizeHandles val="exact"/>
        </dgm:presLayoutVars>
      </dgm:prSet>
      <dgm:spPr/>
    </dgm:pt>
    <dgm:pt modelId="{6BD18088-1B8B-40F4-ADC6-E4543123C402}" type="pres">
      <dgm:prSet presAssocID="{CC923B1C-34AA-48B1-9AFF-D15F51CE9E39}" presName="compNode" presStyleCnt="0"/>
      <dgm:spPr/>
    </dgm:pt>
    <dgm:pt modelId="{9A8052AB-7919-47EB-8CD3-202A1A74EB48}" type="pres">
      <dgm:prSet presAssocID="{CC923B1C-34AA-48B1-9AFF-D15F51CE9E39}" presName="iconBgRect" presStyleLbl="bgShp" presStyleIdx="0" presStyleCnt="3"/>
      <dgm:spPr/>
    </dgm:pt>
    <dgm:pt modelId="{CCEE45AA-8E81-448B-BF6D-3F0653ABADB0}" type="pres">
      <dgm:prSet presAssocID="{CC923B1C-34AA-48B1-9AFF-D15F51CE9E39}" presName="icon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solidFill>
            <a:srgbClr val="FF0000">
              <a:alpha val="0"/>
            </a:srgbClr>
          </a:solidFill>
        </a:ln>
      </dgm:spPr>
    </dgm:pt>
    <dgm:pt modelId="{1E01EA35-2A01-457B-9F34-2E4E3DE1DCE9}" type="pres">
      <dgm:prSet presAssocID="{CC923B1C-34AA-48B1-9AFF-D15F51CE9E39}" presName="spaceRect" presStyleCnt="0"/>
      <dgm:spPr/>
    </dgm:pt>
    <dgm:pt modelId="{D874B296-D059-4B3C-9701-CE113B1951A7}" type="pres">
      <dgm:prSet presAssocID="{CC923B1C-34AA-48B1-9AFF-D15F51CE9E39}" presName="textRect" presStyleLbl="revTx" presStyleIdx="0" presStyleCnt="3">
        <dgm:presLayoutVars>
          <dgm:chMax val="1"/>
          <dgm:chPref val="1"/>
        </dgm:presLayoutVars>
      </dgm:prSet>
      <dgm:spPr/>
    </dgm:pt>
    <dgm:pt modelId="{E3DF0621-C888-4E4A-9A34-01C9475EB7FB}" type="pres">
      <dgm:prSet presAssocID="{6FCA6F49-375F-4BBF-B8CF-7C9F2B43AEE2}" presName="sibTrans" presStyleLbl="sibTrans2D1" presStyleIdx="0" presStyleCnt="0"/>
      <dgm:spPr/>
    </dgm:pt>
    <dgm:pt modelId="{F8E6E64A-0ACB-4BA2-A181-8DEEB5F9669C}" type="pres">
      <dgm:prSet presAssocID="{EFD5C9DD-1151-4B92-B8D1-2442B730FB7F}" presName="compNode" presStyleCnt="0"/>
      <dgm:spPr/>
    </dgm:pt>
    <dgm:pt modelId="{EC43AE17-DDC0-40D6-A115-1544757964B2}" type="pres">
      <dgm:prSet presAssocID="{EFD5C9DD-1151-4B92-B8D1-2442B730FB7F}" presName="iconBgRect" presStyleLbl="bgShp" presStyleIdx="1" presStyleCnt="3"/>
      <dgm:spPr/>
    </dgm:pt>
    <dgm:pt modelId="{9BB66187-0F29-4E56-8A52-F173A309E827}" type="pres">
      <dgm:prSet presAssocID="{EFD5C9DD-1151-4B92-B8D1-2442B730FB7F}" presName="iconRect" presStyleLbl="node1" presStyleIdx="1" presStyleCnt="3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已断开"/>
        </a:ext>
      </dgm:extLst>
    </dgm:pt>
    <dgm:pt modelId="{547E5605-709F-45E2-BBE5-5B3C41EB3C06}" type="pres">
      <dgm:prSet presAssocID="{EFD5C9DD-1151-4B92-B8D1-2442B730FB7F}" presName="spaceRect" presStyleCnt="0"/>
      <dgm:spPr/>
    </dgm:pt>
    <dgm:pt modelId="{02CA04F7-FACE-4B79-AE70-1EF9436D41EB}" type="pres">
      <dgm:prSet presAssocID="{EFD5C9DD-1151-4B92-B8D1-2442B730FB7F}" presName="textRect" presStyleLbl="revTx" presStyleIdx="1" presStyleCnt="3">
        <dgm:presLayoutVars>
          <dgm:chMax val="1"/>
          <dgm:chPref val="1"/>
        </dgm:presLayoutVars>
      </dgm:prSet>
      <dgm:spPr/>
    </dgm:pt>
    <dgm:pt modelId="{A11C9F2F-3E07-4613-8B17-DFF5BB777C7C}" type="pres">
      <dgm:prSet presAssocID="{38309939-960D-4DB0-B0D8-05D7970DDBEF}" presName="sibTrans" presStyleLbl="sibTrans2D1" presStyleIdx="0" presStyleCnt="0"/>
      <dgm:spPr/>
    </dgm:pt>
    <dgm:pt modelId="{7E25480C-5F35-4931-A678-69E106B063DC}" type="pres">
      <dgm:prSet presAssocID="{4F9EE7DF-0548-4948-A5B1-3A9359D208F9}" presName="compNode" presStyleCnt="0"/>
      <dgm:spPr/>
    </dgm:pt>
    <dgm:pt modelId="{ACD99F49-A52F-49F4-BDF2-1C5A3DCC8AB6}" type="pres">
      <dgm:prSet presAssocID="{4F9EE7DF-0548-4948-A5B1-3A9359D208F9}" presName="iconBgRect" presStyleLbl="bgShp" presStyleIdx="2" presStyleCnt="3"/>
      <dgm:spPr/>
    </dgm:pt>
    <dgm:pt modelId="{761B03F1-6861-4AA5-9BEB-06D4FD7B514A}" type="pres">
      <dgm:prSet presAssocID="{4F9EE7DF-0548-4948-A5B1-3A9359D208F9}" presName="iconRect" presStyleLbl="node1" presStyleIdx="2" presStyleCnt="3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数据库"/>
        </a:ext>
      </dgm:extLst>
    </dgm:pt>
    <dgm:pt modelId="{A162E52D-B03D-4402-9AD5-674E52E0A1A8}" type="pres">
      <dgm:prSet presAssocID="{4F9EE7DF-0548-4948-A5B1-3A9359D208F9}" presName="spaceRect" presStyleCnt="0"/>
      <dgm:spPr/>
    </dgm:pt>
    <dgm:pt modelId="{3C5FAD1C-1FBC-438C-991A-154FAC884CC8}" type="pres">
      <dgm:prSet presAssocID="{4F9EE7DF-0548-4948-A5B1-3A9359D208F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E55880A-A89B-5648-9826-3F7BE43E4CC0}" type="presOf" srcId="{EFD5C9DD-1151-4B92-B8D1-2442B730FB7F}" destId="{02CA04F7-FACE-4B79-AE70-1EF9436D41EB}" srcOrd="0" destOrd="0" presId="urn:microsoft.com/office/officeart/2018/2/layout/IconCircleList"/>
    <dgm:cxn modelId="{D102E40C-6F70-43D3-A86E-B13E27260CC1}" srcId="{ED897DC8-82E1-4FC1-9D47-B237038CBC19}" destId="{CC923B1C-34AA-48B1-9AFF-D15F51CE9E39}" srcOrd="0" destOrd="0" parTransId="{7FB5036A-0439-456B-B87A-E3631D3399A0}" sibTransId="{6FCA6F49-375F-4BBF-B8CF-7C9F2B43AEE2}"/>
    <dgm:cxn modelId="{74A1BC38-7054-9948-99C8-4B7EBA737E7F}" type="presOf" srcId="{38309939-960D-4DB0-B0D8-05D7970DDBEF}" destId="{A11C9F2F-3E07-4613-8B17-DFF5BB777C7C}" srcOrd="0" destOrd="0" presId="urn:microsoft.com/office/officeart/2018/2/layout/IconCircleList"/>
    <dgm:cxn modelId="{6A9ECE68-6222-0D40-B620-40483CC0C3B0}" type="presOf" srcId="{ED897DC8-82E1-4FC1-9D47-B237038CBC19}" destId="{4E39A26F-A78C-402E-AF43-9CD1AD4C3E16}" srcOrd="0" destOrd="0" presId="urn:microsoft.com/office/officeart/2018/2/layout/IconCircleList"/>
    <dgm:cxn modelId="{CCF0AE7D-7108-F14C-BC4E-977B2994A53D}" type="presOf" srcId="{CC923B1C-34AA-48B1-9AFF-D15F51CE9E39}" destId="{D874B296-D059-4B3C-9701-CE113B1951A7}" srcOrd="0" destOrd="0" presId="urn:microsoft.com/office/officeart/2018/2/layout/IconCircleList"/>
    <dgm:cxn modelId="{87E128C1-026A-A74E-AAA8-DAD43405482A}" type="presOf" srcId="{6FCA6F49-375F-4BBF-B8CF-7C9F2B43AEE2}" destId="{E3DF0621-C888-4E4A-9A34-01C9475EB7FB}" srcOrd="0" destOrd="0" presId="urn:microsoft.com/office/officeart/2018/2/layout/IconCircleList"/>
    <dgm:cxn modelId="{552406D9-7D23-4C88-BB07-BC7992A46CFC}" srcId="{ED897DC8-82E1-4FC1-9D47-B237038CBC19}" destId="{EFD5C9DD-1151-4B92-B8D1-2442B730FB7F}" srcOrd="1" destOrd="0" parTransId="{3BE8FF40-E9B7-48CE-AAC1-5AA1E501390D}" sibTransId="{38309939-960D-4DB0-B0D8-05D7970DDBEF}"/>
    <dgm:cxn modelId="{ABC726EB-EE0E-6248-A4B1-6467A3CDE1E9}" type="presOf" srcId="{4F9EE7DF-0548-4948-A5B1-3A9359D208F9}" destId="{3C5FAD1C-1FBC-438C-991A-154FAC884CC8}" srcOrd="0" destOrd="0" presId="urn:microsoft.com/office/officeart/2018/2/layout/IconCircleList"/>
    <dgm:cxn modelId="{D60BC3FF-DC67-4604-8F90-CBBBE6434805}" srcId="{ED897DC8-82E1-4FC1-9D47-B237038CBC19}" destId="{4F9EE7DF-0548-4948-A5B1-3A9359D208F9}" srcOrd="2" destOrd="0" parTransId="{EB8C8739-0C6D-4025-ACAE-F3C3A35E3A06}" sibTransId="{38289BF1-F068-4617-9155-05B6622372B8}"/>
    <dgm:cxn modelId="{8D67DA92-F360-DD44-A81B-5C596B7DAD5E}" type="presParOf" srcId="{4E39A26F-A78C-402E-AF43-9CD1AD4C3E16}" destId="{A658BABD-B0C6-40CB-8EC5-0660055C2774}" srcOrd="0" destOrd="0" presId="urn:microsoft.com/office/officeart/2018/2/layout/IconCircleList"/>
    <dgm:cxn modelId="{ABBEC758-FD13-234B-93B0-72BCA5E41D1C}" type="presParOf" srcId="{A658BABD-B0C6-40CB-8EC5-0660055C2774}" destId="{6BD18088-1B8B-40F4-ADC6-E4543123C402}" srcOrd="0" destOrd="0" presId="urn:microsoft.com/office/officeart/2018/2/layout/IconCircleList"/>
    <dgm:cxn modelId="{616B7280-C2F7-C541-BC3B-69F5BB133E5E}" type="presParOf" srcId="{6BD18088-1B8B-40F4-ADC6-E4543123C402}" destId="{9A8052AB-7919-47EB-8CD3-202A1A74EB48}" srcOrd="0" destOrd="0" presId="urn:microsoft.com/office/officeart/2018/2/layout/IconCircleList"/>
    <dgm:cxn modelId="{727FAAD9-9FAF-B446-AB01-C43A901C502E}" type="presParOf" srcId="{6BD18088-1B8B-40F4-ADC6-E4543123C402}" destId="{CCEE45AA-8E81-448B-BF6D-3F0653ABADB0}" srcOrd="1" destOrd="0" presId="urn:microsoft.com/office/officeart/2018/2/layout/IconCircleList"/>
    <dgm:cxn modelId="{D5972DA4-C15D-6548-AD8C-237CD9884319}" type="presParOf" srcId="{6BD18088-1B8B-40F4-ADC6-E4543123C402}" destId="{1E01EA35-2A01-457B-9F34-2E4E3DE1DCE9}" srcOrd="2" destOrd="0" presId="urn:microsoft.com/office/officeart/2018/2/layout/IconCircleList"/>
    <dgm:cxn modelId="{F2AF1E4E-979F-6645-912C-2FFE97AC6EB2}" type="presParOf" srcId="{6BD18088-1B8B-40F4-ADC6-E4543123C402}" destId="{D874B296-D059-4B3C-9701-CE113B1951A7}" srcOrd="3" destOrd="0" presId="urn:microsoft.com/office/officeart/2018/2/layout/IconCircleList"/>
    <dgm:cxn modelId="{624640CF-99A9-374E-AA05-61CC50104F53}" type="presParOf" srcId="{A658BABD-B0C6-40CB-8EC5-0660055C2774}" destId="{E3DF0621-C888-4E4A-9A34-01C9475EB7FB}" srcOrd="1" destOrd="0" presId="urn:microsoft.com/office/officeart/2018/2/layout/IconCircleList"/>
    <dgm:cxn modelId="{7ABA3AB9-5387-5E41-BCA6-33C2E52D47BC}" type="presParOf" srcId="{A658BABD-B0C6-40CB-8EC5-0660055C2774}" destId="{F8E6E64A-0ACB-4BA2-A181-8DEEB5F9669C}" srcOrd="2" destOrd="0" presId="urn:microsoft.com/office/officeart/2018/2/layout/IconCircleList"/>
    <dgm:cxn modelId="{CA3A6B6E-E421-8F45-9806-8D4B94E1EB69}" type="presParOf" srcId="{F8E6E64A-0ACB-4BA2-A181-8DEEB5F9669C}" destId="{EC43AE17-DDC0-40D6-A115-1544757964B2}" srcOrd="0" destOrd="0" presId="urn:microsoft.com/office/officeart/2018/2/layout/IconCircleList"/>
    <dgm:cxn modelId="{2066C9A4-35D0-6A44-A7DF-EC8FB5DBC856}" type="presParOf" srcId="{F8E6E64A-0ACB-4BA2-A181-8DEEB5F9669C}" destId="{9BB66187-0F29-4E56-8A52-F173A309E827}" srcOrd="1" destOrd="0" presId="urn:microsoft.com/office/officeart/2018/2/layout/IconCircleList"/>
    <dgm:cxn modelId="{716AA5EB-A5F6-1246-968C-4B33637AE7FE}" type="presParOf" srcId="{F8E6E64A-0ACB-4BA2-A181-8DEEB5F9669C}" destId="{547E5605-709F-45E2-BBE5-5B3C41EB3C06}" srcOrd="2" destOrd="0" presId="urn:microsoft.com/office/officeart/2018/2/layout/IconCircleList"/>
    <dgm:cxn modelId="{80A6B4E7-0755-4645-A1FC-08EE4005105F}" type="presParOf" srcId="{F8E6E64A-0ACB-4BA2-A181-8DEEB5F9669C}" destId="{02CA04F7-FACE-4B79-AE70-1EF9436D41EB}" srcOrd="3" destOrd="0" presId="urn:microsoft.com/office/officeart/2018/2/layout/IconCircleList"/>
    <dgm:cxn modelId="{265A69F2-2693-0D40-A96C-6374C20A5308}" type="presParOf" srcId="{A658BABD-B0C6-40CB-8EC5-0660055C2774}" destId="{A11C9F2F-3E07-4613-8B17-DFF5BB777C7C}" srcOrd="3" destOrd="0" presId="urn:microsoft.com/office/officeart/2018/2/layout/IconCircleList"/>
    <dgm:cxn modelId="{F44C1BCA-83C4-FF4D-9FFA-AA13D1B82C52}" type="presParOf" srcId="{A658BABD-B0C6-40CB-8EC5-0660055C2774}" destId="{7E25480C-5F35-4931-A678-69E106B063DC}" srcOrd="4" destOrd="0" presId="urn:microsoft.com/office/officeart/2018/2/layout/IconCircleList"/>
    <dgm:cxn modelId="{F8F01187-CFFC-7048-93A9-D991CA5C9DA7}" type="presParOf" srcId="{7E25480C-5F35-4931-A678-69E106B063DC}" destId="{ACD99F49-A52F-49F4-BDF2-1C5A3DCC8AB6}" srcOrd="0" destOrd="0" presId="urn:microsoft.com/office/officeart/2018/2/layout/IconCircleList"/>
    <dgm:cxn modelId="{AFF0F171-369C-EC41-826D-177AF8B741D0}" type="presParOf" srcId="{7E25480C-5F35-4931-A678-69E106B063DC}" destId="{761B03F1-6861-4AA5-9BEB-06D4FD7B514A}" srcOrd="1" destOrd="0" presId="urn:microsoft.com/office/officeart/2018/2/layout/IconCircleList"/>
    <dgm:cxn modelId="{0EDBF92A-A639-FE49-A8EF-3B19EAF6B0C7}" type="presParOf" srcId="{7E25480C-5F35-4931-A678-69E106B063DC}" destId="{A162E52D-B03D-4402-9AD5-674E52E0A1A8}" srcOrd="2" destOrd="0" presId="urn:microsoft.com/office/officeart/2018/2/layout/IconCircleList"/>
    <dgm:cxn modelId="{EE87DA78-A85B-F541-9164-D463E28D5CD8}" type="presParOf" srcId="{7E25480C-5F35-4931-A678-69E106B063DC}" destId="{3C5FAD1C-1FBC-438C-991A-154FAC884CC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897DC8-82E1-4FC1-9D47-B237038CBC1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C923B1C-34AA-48B1-9AFF-D15F51CE9E39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 altLang="zh-CN" dirty="0"/>
            <a:t>Classification</a:t>
          </a:r>
          <a:r>
            <a:rPr kumimoji="1" lang="zh-CN" altLang="en-US" dirty="0"/>
            <a:t> </a:t>
          </a:r>
          <a:r>
            <a:rPr kumimoji="1" lang="en-US" altLang="zh-CN" dirty="0"/>
            <a:t>by</a:t>
          </a:r>
          <a:r>
            <a:rPr kumimoji="1" lang="zh-CN" altLang="en-US" dirty="0"/>
            <a:t> </a:t>
          </a:r>
          <a:r>
            <a:rPr kumimoji="1" lang="en-US" altLang="zh-CN" dirty="0"/>
            <a:t>NN</a:t>
          </a:r>
          <a:endParaRPr lang="en-US" dirty="0"/>
        </a:p>
      </dgm:t>
    </dgm:pt>
    <dgm:pt modelId="{7FB5036A-0439-456B-B87A-E3631D3399A0}" type="parTrans" cxnId="{D102E40C-6F70-43D3-A86E-B13E27260CC1}">
      <dgm:prSet/>
      <dgm:spPr/>
      <dgm:t>
        <a:bodyPr/>
        <a:lstStyle/>
        <a:p>
          <a:endParaRPr lang="en-US"/>
        </a:p>
      </dgm:t>
    </dgm:pt>
    <dgm:pt modelId="{6FCA6F49-375F-4BBF-B8CF-7C9F2B43AEE2}" type="sibTrans" cxnId="{D102E40C-6F70-43D3-A86E-B13E27260CC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FD5C9DD-1151-4B92-B8D1-2442B730FB7F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 altLang="zh-CN" dirty="0"/>
            <a:t>CNN</a:t>
          </a:r>
          <a:endParaRPr lang="en-US" dirty="0"/>
        </a:p>
      </dgm:t>
    </dgm:pt>
    <dgm:pt modelId="{3BE8FF40-E9B7-48CE-AAC1-5AA1E501390D}" type="parTrans" cxnId="{552406D9-7D23-4C88-BB07-BC7992A46CFC}">
      <dgm:prSet/>
      <dgm:spPr/>
      <dgm:t>
        <a:bodyPr/>
        <a:lstStyle/>
        <a:p>
          <a:endParaRPr lang="en-US"/>
        </a:p>
      </dgm:t>
    </dgm:pt>
    <dgm:pt modelId="{38309939-960D-4DB0-B0D8-05D7970DDBEF}" type="sibTrans" cxnId="{552406D9-7D23-4C88-BB07-BC7992A46CF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F9EE7DF-0548-4948-A5B1-3A9359D208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altLang="zh-CN" dirty="0">
              <a:solidFill>
                <a:srgbClr val="FF0000"/>
              </a:solidFill>
            </a:rPr>
            <a:t>RNN</a:t>
          </a:r>
        </a:p>
      </dgm:t>
    </dgm:pt>
    <dgm:pt modelId="{EB8C8739-0C6D-4025-ACAE-F3C3A35E3A06}" type="parTrans" cxnId="{D60BC3FF-DC67-4604-8F90-CBBBE6434805}">
      <dgm:prSet/>
      <dgm:spPr/>
      <dgm:t>
        <a:bodyPr/>
        <a:lstStyle/>
        <a:p>
          <a:endParaRPr lang="en-US"/>
        </a:p>
      </dgm:t>
    </dgm:pt>
    <dgm:pt modelId="{38289BF1-F068-4617-9155-05B6622372B8}" type="sibTrans" cxnId="{D60BC3FF-DC67-4604-8F90-CBBBE6434805}">
      <dgm:prSet/>
      <dgm:spPr/>
      <dgm:t>
        <a:bodyPr/>
        <a:lstStyle/>
        <a:p>
          <a:endParaRPr lang="en-US"/>
        </a:p>
      </dgm:t>
    </dgm:pt>
    <dgm:pt modelId="{4E39A26F-A78C-402E-AF43-9CD1AD4C3E16}" type="pres">
      <dgm:prSet presAssocID="{ED897DC8-82E1-4FC1-9D47-B237038CBC19}" presName="root" presStyleCnt="0">
        <dgm:presLayoutVars>
          <dgm:dir/>
          <dgm:resizeHandles val="exact"/>
        </dgm:presLayoutVars>
      </dgm:prSet>
      <dgm:spPr/>
    </dgm:pt>
    <dgm:pt modelId="{A658BABD-B0C6-40CB-8EC5-0660055C2774}" type="pres">
      <dgm:prSet presAssocID="{ED897DC8-82E1-4FC1-9D47-B237038CBC19}" presName="container" presStyleCnt="0">
        <dgm:presLayoutVars>
          <dgm:dir/>
          <dgm:resizeHandles val="exact"/>
        </dgm:presLayoutVars>
      </dgm:prSet>
      <dgm:spPr/>
    </dgm:pt>
    <dgm:pt modelId="{6BD18088-1B8B-40F4-ADC6-E4543123C402}" type="pres">
      <dgm:prSet presAssocID="{CC923B1C-34AA-48B1-9AFF-D15F51CE9E39}" presName="compNode" presStyleCnt="0"/>
      <dgm:spPr/>
    </dgm:pt>
    <dgm:pt modelId="{9A8052AB-7919-47EB-8CD3-202A1A74EB48}" type="pres">
      <dgm:prSet presAssocID="{CC923B1C-34AA-48B1-9AFF-D15F51CE9E39}" presName="iconBgRect" presStyleLbl="bgShp" presStyleIdx="0" presStyleCnt="3"/>
      <dgm:spPr/>
    </dgm:pt>
    <dgm:pt modelId="{CCEE45AA-8E81-448B-BF6D-3F0653ABADB0}" type="pres">
      <dgm:prSet presAssocID="{CC923B1C-34AA-48B1-9AFF-D15F51CE9E39}" presName="icon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solidFill>
            <a:srgbClr val="FF0000">
              <a:alpha val="0"/>
            </a:srgbClr>
          </a:solidFill>
        </a:ln>
      </dgm:spPr>
    </dgm:pt>
    <dgm:pt modelId="{1E01EA35-2A01-457B-9F34-2E4E3DE1DCE9}" type="pres">
      <dgm:prSet presAssocID="{CC923B1C-34AA-48B1-9AFF-D15F51CE9E39}" presName="spaceRect" presStyleCnt="0"/>
      <dgm:spPr/>
    </dgm:pt>
    <dgm:pt modelId="{D874B296-D059-4B3C-9701-CE113B1951A7}" type="pres">
      <dgm:prSet presAssocID="{CC923B1C-34AA-48B1-9AFF-D15F51CE9E39}" presName="textRect" presStyleLbl="revTx" presStyleIdx="0" presStyleCnt="3">
        <dgm:presLayoutVars>
          <dgm:chMax val="1"/>
          <dgm:chPref val="1"/>
        </dgm:presLayoutVars>
      </dgm:prSet>
      <dgm:spPr/>
    </dgm:pt>
    <dgm:pt modelId="{E3DF0621-C888-4E4A-9A34-01C9475EB7FB}" type="pres">
      <dgm:prSet presAssocID="{6FCA6F49-375F-4BBF-B8CF-7C9F2B43AEE2}" presName="sibTrans" presStyleLbl="sibTrans2D1" presStyleIdx="0" presStyleCnt="0"/>
      <dgm:spPr/>
    </dgm:pt>
    <dgm:pt modelId="{F8E6E64A-0ACB-4BA2-A181-8DEEB5F9669C}" type="pres">
      <dgm:prSet presAssocID="{EFD5C9DD-1151-4B92-B8D1-2442B730FB7F}" presName="compNode" presStyleCnt="0"/>
      <dgm:spPr/>
    </dgm:pt>
    <dgm:pt modelId="{EC43AE17-DDC0-40D6-A115-1544757964B2}" type="pres">
      <dgm:prSet presAssocID="{EFD5C9DD-1151-4B92-B8D1-2442B730FB7F}" presName="iconBgRect" presStyleLbl="bgShp" presStyleIdx="1" presStyleCnt="3"/>
      <dgm:spPr/>
    </dgm:pt>
    <dgm:pt modelId="{9BB66187-0F29-4E56-8A52-F173A309E827}" type="pres">
      <dgm:prSet presAssocID="{EFD5C9DD-1151-4B92-B8D1-2442B730FB7F}" presName="iconRect" presStyleLbl="node1" presStyleIdx="1" presStyleCnt="3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已断开"/>
        </a:ext>
      </dgm:extLst>
    </dgm:pt>
    <dgm:pt modelId="{547E5605-709F-45E2-BBE5-5B3C41EB3C06}" type="pres">
      <dgm:prSet presAssocID="{EFD5C9DD-1151-4B92-B8D1-2442B730FB7F}" presName="spaceRect" presStyleCnt="0"/>
      <dgm:spPr/>
    </dgm:pt>
    <dgm:pt modelId="{02CA04F7-FACE-4B79-AE70-1EF9436D41EB}" type="pres">
      <dgm:prSet presAssocID="{EFD5C9DD-1151-4B92-B8D1-2442B730FB7F}" presName="textRect" presStyleLbl="revTx" presStyleIdx="1" presStyleCnt="3">
        <dgm:presLayoutVars>
          <dgm:chMax val="1"/>
          <dgm:chPref val="1"/>
        </dgm:presLayoutVars>
      </dgm:prSet>
      <dgm:spPr/>
    </dgm:pt>
    <dgm:pt modelId="{A11C9F2F-3E07-4613-8B17-DFF5BB777C7C}" type="pres">
      <dgm:prSet presAssocID="{38309939-960D-4DB0-B0D8-05D7970DDBEF}" presName="sibTrans" presStyleLbl="sibTrans2D1" presStyleIdx="0" presStyleCnt="0"/>
      <dgm:spPr/>
    </dgm:pt>
    <dgm:pt modelId="{7E25480C-5F35-4931-A678-69E106B063DC}" type="pres">
      <dgm:prSet presAssocID="{4F9EE7DF-0548-4948-A5B1-3A9359D208F9}" presName="compNode" presStyleCnt="0"/>
      <dgm:spPr/>
    </dgm:pt>
    <dgm:pt modelId="{ACD99F49-A52F-49F4-BDF2-1C5A3DCC8AB6}" type="pres">
      <dgm:prSet presAssocID="{4F9EE7DF-0548-4948-A5B1-3A9359D208F9}" presName="iconBgRect" presStyleLbl="bgShp" presStyleIdx="2" presStyleCnt="3"/>
      <dgm:spPr/>
    </dgm:pt>
    <dgm:pt modelId="{761B03F1-6861-4AA5-9BEB-06D4FD7B514A}" type="pres">
      <dgm:prSet presAssocID="{4F9EE7DF-0548-4948-A5B1-3A9359D208F9}" presName="iconRect" presStyleLbl="node1" presStyleIdx="2" presStyleCnt="3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数据库"/>
        </a:ext>
      </dgm:extLst>
    </dgm:pt>
    <dgm:pt modelId="{A162E52D-B03D-4402-9AD5-674E52E0A1A8}" type="pres">
      <dgm:prSet presAssocID="{4F9EE7DF-0548-4948-A5B1-3A9359D208F9}" presName="spaceRect" presStyleCnt="0"/>
      <dgm:spPr/>
    </dgm:pt>
    <dgm:pt modelId="{3C5FAD1C-1FBC-438C-991A-154FAC884CC8}" type="pres">
      <dgm:prSet presAssocID="{4F9EE7DF-0548-4948-A5B1-3A9359D208F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E55880A-A89B-5648-9826-3F7BE43E4CC0}" type="presOf" srcId="{EFD5C9DD-1151-4B92-B8D1-2442B730FB7F}" destId="{02CA04F7-FACE-4B79-AE70-1EF9436D41EB}" srcOrd="0" destOrd="0" presId="urn:microsoft.com/office/officeart/2018/2/layout/IconCircleList"/>
    <dgm:cxn modelId="{D102E40C-6F70-43D3-A86E-B13E27260CC1}" srcId="{ED897DC8-82E1-4FC1-9D47-B237038CBC19}" destId="{CC923B1C-34AA-48B1-9AFF-D15F51CE9E39}" srcOrd="0" destOrd="0" parTransId="{7FB5036A-0439-456B-B87A-E3631D3399A0}" sibTransId="{6FCA6F49-375F-4BBF-B8CF-7C9F2B43AEE2}"/>
    <dgm:cxn modelId="{74A1BC38-7054-9948-99C8-4B7EBA737E7F}" type="presOf" srcId="{38309939-960D-4DB0-B0D8-05D7970DDBEF}" destId="{A11C9F2F-3E07-4613-8B17-DFF5BB777C7C}" srcOrd="0" destOrd="0" presId="urn:microsoft.com/office/officeart/2018/2/layout/IconCircleList"/>
    <dgm:cxn modelId="{6A9ECE68-6222-0D40-B620-40483CC0C3B0}" type="presOf" srcId="{ED897DC8-82E1-4FC1-9D47-B237038CBC19}" destId="{4E39A26F-A78C-402E-AF43-9CD1AD4C3E16}" srcOrd="0" destOrd="0" presId="urn:microsoft.com/office/officeart/2018/2/layout/IconCircleList"/>
    <dgm:cxn modelId="{CCF0AE7D-7108-F14C-BC4E-977B2994A53D}" type="presOf" srcId="{CC923B1C-34AA-48B1-9AFF-D15F51CE9E39}" destId="{D874B296-D059-4B3C-9701-CE113B1951A7}" srcOrd="0" destOrd="0" presId="urn:microsoft.com/office/officeart/2018/2/layout/IconCircleList"/>
    <dgm:cxn modelId="{87E128C1-026A-A74E-AAA8-DAD43405482A}" type="presOf" srcId="{6FCA6F49-375F-4BBF-B8CF-7C9F2B43AEE2}" destId="{E3DF0621-C888-4E4A-9A34-01C9475EB7FB}" srcOrd="0" destOrd="0" presId="urn:microsoft.com/office/officeart/2018/2/layout/IconCircleList"/>
    <dgm:cxn modelId="{552406D9-7D23-4C88-BB07-BC7992A46CFC}" srcId="{ED897DC8-82E1-4FC1-9D47-B237038CBC19}" destId="{EFD5C9DD-1151-4B92-B8D1-2442B730FB7F}" srcOrd="1" destOrd="0" parTransId="{3BE8FF40-E9B7-48CE-AAC1-5AA1E501390D}" sibTransId="{38309939-960D-4DB0-B0D8-05D7970DDBEF}"/>
    <dgm:cxn modelId="{ABC726EB-EE0E-6248-A4B1-6467A3CDE1E9}" type="presOf" srcId="{4F9EE7DF-0548-4948-A5B1-3A9359D208F9}" destId="{3C5FAD1C-1FBC-438C-991A-154FAC884CC8}" srcOrd="0" destOrd="0" presId="urn:microsoft.com/office/officeart/2018/2/layout/IconCircleList"/>
    <dgm:cxn modelId="{D60BC3FF-DC67-4604-8F90-CBBBE6434805}" srcId="{ED897DC8-82E1-4FC1-9D47-B237038CBC19}" destId="{4F9EE7DF-0548-4948-A5B1-3A9359D208F9}" srcOrd="2" destOrd="0" parTransId="{EB8C8739-0C6D-4025-ACAE-F3C3A35E3A06}" sibTransId="{38289BF1-F068-4617-9155-05B6622372B8}"/>
    <dgm:cxn modelId="{8D67DA92-F360-DD44-A81B-5C596B7DAD5E}" type="presParOf" srcId="{4E39A26F-A78C-402E-AF43-9CD1AD4C3E16}" destId="{A658BABD-B0C6-40CB-8EC5-0660055C2774}" srcOrd="0" destOrd="0" presId="urn:microsoft.com/office/officeart/2018/2/layout/IconCircleList"/>
    <dgm:cxn modelId="{ABBEC758-FD13-234B-93B0-72BCA5E41D1C}" type="presParOf" srcId="{A658BABD-B0C6-40CB-8EC5-0660055C2774}" destId="{6BD18088-1B8B-40F4-ADC6-E4543123C402}" srcOrd="0" destOrd="0" presId="urn:microsoft.com/office/officeart/2018/2/layout/IconCircleList"/>
    <dgm:cxn modelId="{616B7280-C2F7-C541-BC3B-69F5BB133E5E}" type="presParOf" srcId="{6BD18088-1B8B-40F4-ADC6-E4543123C402}" destId="{9A8052AB-7919-47EB-8CD3-202A1A74EB48}" srcOrd="0" destOrd="0" presId="urn:microsoft.com/office/officeart/2018/2/layout/IconCircleList"/>
    <dgm:cxn modelId="{727FAAD9-9FAF-B446-AB01-C43A901C502E}" type="presParOf" srcId="{6BD18088-1B8B-40F4-ADC6-E4543123C402}" destId="{CCEE45AA-8E81-448B-BF6D-3F0653ABADB0}" srcOrd="1" destOrd="0" presId="urn:microsoft.com/office/officeart/2018/2/layout/IconCircleList"/>
    <dgm:cxn modelId="{D5972DA4-C15D-6548-AD8C-237CD9884319}" type="presParOf" srcId="{6BD18088-1B8B-40F4-ADC6-E4543123C402}" destId="{1E01EA35-2A01-457B-9F34-2E4E3DE1DCE9}" srcOrd="2" destOrd="0" presId="urn:microsoft.com/office/officeart/2018/2/layout/IconCircleList"/>
    <dgm:cxn modelId="{F2AF1E4E-979F-6645-912C-2FFE97AC6EB2}" type="presParOf" srcId="{6BD18088-1B8B-40F4-ADC6-E4543123C402}" destId="{D874B296-D059-4B3C-9701-CE113B1951A7}" srcOrd="3" destOrd="0" presId="urn:microsoft.com/office/officeart/2018/2/layout/IconCircleList"/>
    <dgm:cxn modelId="{624640CF-99A9-374E-AA05-61CC50104F53}" type="presParOf" srcId="{A658BABD-B0C6-40CB-8EC5-0660055C2774}" destId="{E3DF0621-C888-4E4A-9A34-01C9475EB7FB}" srcOrd="1" destOrd="0" presId="urn:microsoft.com/office/officeart/2018/2/layout/IconCircleList"/>
    <dgm:cxn modelId="{7ABA3AB9-5387-5E41-BCA6-33C2E52D47BC}" type="presParOf" srcId="{A658BABD-B0C6-40CB-8EC5-0660055C2774}" destId="{F8E6E64A-0ACB-4BA2-A181-8DEEB5F9669C}" srcOrd="2" destOrd="0" presId="urn:microsoft.com/office/officeart/2018/2/layout/IconCircleList"/>
    <dgm:cxn modelId="{CA3A6B6E-E421-8F45-9806-8D4B94E1EB69}" type="presParOf" srcId="{F8E6E64A-0ACB-4BA2-A181-8DEEB5F9669C}" destId="{EC43AE17-DDC0-40D6-A115-1544757964B2}" srcOrd="0" destOrd="0" presId="urn:microsoft.com/office/officeart/2018/2/layout/IconCircleList"/>
    <dgm:cxn modelId="{2066C9A4-35D0-6A44-A7DF-EC8FB5DBC856}" type="presParOf" srcId="{F8E6E64A-0ACB-4BA2-A181-8DEEB5F9669C}" destId="{9BB66187-0F29-4E56-8A52-F173A309E827}" srcOrd="1" destOrd="0" presId="urn:microsoft.com/office/officeart/2018/2/layout/IconCircleList"/>
    <dgm:cxn modelId="{716AA5EB-A5F6-1246-968C-4B33637AE7FE}" type="presParOf" srcId="{F8E6E64A-0ACB-4BA2-A181-8DEEB5F9669C}" destId="{547E5605-709F-45E2-BBE5-5B3C41EB3C06}" srcOrd="2" destOrd="0" presId="urn:microsoft.com/office/officeart/2018/2/layout/IconCircleList"/>
    <dgm:cxn modelId="{80A6B4E7-0755-4645-A1FC-08EE4005105F}" type="presParOf" srcId="{F8E6E64A-0ACB-4BA2-A181-8DEEB5F9669C}" destId="{02CA04F7-FACE-4B79-AE70-1EF9436D41EB}" srcOrd="3" destOrd="0" presId="urn:microsoft.com/office/officeart/2018/2/layout/IconCircleList"/>
    <dgm:cxn modelId="{265A69F2-2693-0D40-A96C-6374C20A5308}" type="presParOf" srcId="{A658BABD-B0C6-40CB-8EC5-0660055C2774}" destId="{A11C9F2F-3E07-4613-8B17-DFF5BB777C7C}" srcOrd="3" destOrd="0" presId="urn:microsoft.com/office/officeart/2018/2/layout/IconCircleList"/>
    <dgm:cxn modelId="{F44C1BCA-83C4-FF4D-9FFA-AA13D1B82C52}" type="presParOf" srcId="{A658BABD-B0C6-40CB-8EC5-0660055C2774}" destId="{7E25480C-5F35-4931-A678-69E106B063DC}" srcOrd="4" destOrd="0" presId="urn:microsoft.com/office/officeart/2018/2/layout/IconCircleList"/>
    <dgm:cxn modelId="{F8F01187-CFFC-7048-93A9-D991CA5C9DA7}" type="presParOf" srcId="{7E25480C-5F35-4931-A678-69E106B063DC}" destId="{ACD99F49-A52F-49F4-BDF2-1C5A3DCC8AB6}" srcOrd="0" destOrd="0" presId="urn:microsoft.com/office/officeart/2018/2/layout/IconCircleList"/>
    <dgm:cxn modelId="{AFF0F171-369C-EC41-826D-177AF8B741D0}" type="presParOf" srcId="{7E25480C-5F35-4931-A678-69E106B063DC}" destId="{761B03F1-6861-4AA5-9BEB-06D4FD7B514A}" srcOrd="1" destOrd="0" presId="urn:microsoft.com/office/officeart/2018/2/layout/IconCircleList"/>
    <dgm:cxn modelId="{0EDBF92A-A639-FE49-A8EF-3B19EAF6B0C7}" type="presParOf" srcId="{7E25480C-5F35-4931-A678-69E106B063DC}" destId="{A162E52D-B03D-4402-9AD5-674E52E0A1A8}" srcOrd="2" destOrd="0" presId="urn:microsoft.com/office/officeart/2018/2/layout/IconCircleList"/>
    <dgm:cxn modelId="{EE87DA78-A85B-F541-9164-D463E28D5CD8}" type="presParOf" srcId="{7E25480C-5F35-4931-A678-69E106B063DC}" destId="{3C5FAD1C-1FBC-438C-991A-154FAC884CC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8052AB-7919-47EB-8CD3-202A1A74EB48}">
      <dsp:nvSpPr>
        <dsp:cNvPr id="0" name=""/>
        <dsp:cNvSpPr/>
      </dsp:nvSpPr>
      <dsp:spPr>
        <a:xfrm>
          <a:off x="42472" y="1524360"/>
          <a:ext cx="892533" cy="89253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EE45AA-8E81-448B-BF6D-3F0653ABADB0}">
      <dsp:nvSpPr>
        <dsp:cNvPr id="0" name=""/>
        <dsp:cNvSpPr/>
      </dsp:nvSpPr>
      <dsp:spPr>
        <a:xfrm>
          <a:off x="229904" y="1711792"/>
          <a:ext cx="517669" cy="517669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rgbClr val="FF0000">
              <a:alpha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74B296-D059-4B3C-9701-CE113B1951A7}">
      <dsp:nvSpPr>
        <dsp:cNvPr id="0" name=""/>
        <dsp:cNvSpPr/>
      </dsp:nvSpPr>
      <dsp:spPr>
        <a:xfrm>
          <a:off x="1126263" y="1524360"/>
          <a:ext cx="2103828" cy="892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zh-CN" sz="2400" kern="1200" dirty="0"/>
            <a:t>Classification</a:t>
          </a:r>
          <a:r>
            <a:rPr kumimoji="1" lang="zh-CN" altLang="en-US" sz="2400" kern="1200" dirty="0"/>
            <a:t> </a:t>
          </a:r>
          <a:r>
            <a:rPr kumimoji="1" lang="en-US" altLang="zh-CN" sz="2400" kern="1200" dirty="0"/>
            <a:t>by</a:t>
          </a:r>
          <a:r>
            <a:rPr kumimoji="1" lang="zh-CN" altLang="en-US" sz="2400" kern="1200" dirty="0"/>
            <a:t> </a:t>
          </a:r>
          <a:r>
            <a:rPr kumimoji="1" lang="en-US" altLang="zh-CN" sz="2400" kern="1200" dirty="0"/>
            <a:t>NN</a:t>
          </a:r>
          <a:endParaRPr lang="en-US" sz="2400" kern="1200" dirty="0"/>
        </a:p>
      </dsp:txBody>
      <dsp:txXfrm>
        <a:off x="1126263" y="1524360"/>
        <a:ext cx="2103828" cy="892533"/>
      </dsp:txXfrm>
    </dsp:sp>
    <dsp:sp modelId="{EC43AE17-DDC0-40D6-A115-1544757964B2}">
      <dsp:nvSpPr>
        <dsp:cNvPr id="0" name=""/>
        <dsp:cNvSpPr/>
      </dsp:nvSpPr>
      <dsp:spPr>
        <a:xfrm>
          <a:off x="3596668" y="1524360"/>
          <a:ext cx="892533" cy="89253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B66187-0F29-4E56-8A52-F173A309E827}">
      <dsp:nvSpPr>
        <dsp:cNvPr id="0" name=""/>
        <dsp:cNvSpPr/>
      </dsp:nvSpPr>
      <dsp:spPr>
        <a:xfrm>
          <a:off x="3784100" y="1711792"/>
          <a:ext cx="517669" cy="517669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CA04F7-FACE-4B79-AE70-1EF9436D41EB}">
      <dsp:nvSpPr>
        <dsp:cNvPr id="0" name=""/>
        <dsp:cNvSpPr/>
      </dsp:nvSpPr>
      <dsp:spPr>
        <a:xfrm>
          <a:off x="4680458" y="1524360"/>
          <a:ext cx="2103828" cy="892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zh-CN" sz="2400" kern="1200" dirty="0"/>
            <a:t>CNN</a:t>
          </a:r>
          <a:endParaRPr lang="en-US" sz="2400" kern="1200" dirty="0"/>
        </a:p>
      </dsp:txBody>
      <dsp:txXfrm>
        <a:off x="4680458" y="1524360"/>
        <a:ext cx="2103828" cy="892533"/>
      </dsp:txXfrm>
    </dsp:sp>
    <dsp:sp modelId="{ACD99F49-A52F-49F4-BDF2-1C5A3DCC8AB6}">
      <dsp:nvSpPr>
        <dsp:cNvPr id="0" name=""/>
        <dsp:cNvSpPr/>
      </dsp:nvSpPr>
      <dsp:spPr>
        <a:xfrm>
          <a:off x="7150863" y="1524360"/>
          <a:ext cx="892533" cy="89253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1B03F1-6861-4AA5-9BEB-06D4FD7B514A}">
      <dsp:nvSpPr>
        <dsp:cNvPr id="0" name=""/>
        <dsp:cNvSpPr/>
      </dsp:nvSpPr>
      <dsp:spPr>
        <a:xfrm>
          <a:off x="7338296" y="1711792"/>
          <a:ext cx="517669" cy="517669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5FAD1C-1FBC-438C-991A-154FAC884CC8}">
      <dsp:nvSpPr>
        <dsp:cNvPr id="0" name=""/>
        <dsp:cNvSpPr/>
      </dsp:nvSpPr>
      <dsp:spPr>
        <a:xfrm>
          <a:off x="8234654" y="1524360"/>
          <a:ext cx="2103828" cy="892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RNN</a:t>
          </a:r>
        </a:p>
      </dsp:txBody>
      <dsp:txXfrm>
        <a:off x="8234654" y="1524360"/>
        <a:ext cx="2103828" cy="8925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8052AB-7919-47EB-8CD3-202A1A74EB48}">
      <dsp:nvSpPr>
        <dsp:cNvPr id="0" name=""/>
        <dsp:cNvSpPr/>
      </dsp:nvSpPr>
      <dsp:spPr>
        <a:xfrm>
          <a:off x="42472" y="1524360"/>
          <a:ext cx="892533" cy="89253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EE45AA-8E81-448B-BF6D-3F0653ABADB0}">
      <dsp:nvSpPr>
        <dsp:cNvPr id="0" name=""/>
        <dsp:cNvSpPr/>
      </dsp:nvSpPr>
      <dsp:spPr>
        <a:xfrm>
          <a:off x="229904" y="1711792"/>
          <a:ext cx="517669" cy="517669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rgbClr val="FF0000">
              <a:alpha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74B296-D059-4B3C-9701-CE113B1951A7}">
      <dsp:nvSpPr>
        <dsp:cNvPr id="0" name=""/>
        <dsp:cNvSpPr/>
      </dsp:nvSpPr>
      <dsp:spPr>
        <a:xfrm>
          <a:off x="1126263" y="1524360"/>
          <a:ext cx="2103828" cy="892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zh-CN" sz="2400" kern="1200" dirty="0"/>
            <a:t>Classification</a:t>
          </a:r>
          <a:r>
            <a:rPr kumimoji="1" lang="zh-CN" altLang="en-US" sz="2400" kern="1200" dirty="0"/>
            <a:t> </a:t>
          </a:r>
          <a:r>
            <a:rPr kumimoji="1" lang="en-US" altLang="zh-CN" sz="2400" kern="1200" dirty="0"/>
            <a:t>by</a:t>
          </a:r>
          <a:r>
            <a:rPr kumimoji="1" lang="zh-CN" altLang="en-US" sz="2400" kern="1200" dirty="0"/>
            <a:t> </a:t>
          </a:r>
          <a:r>
            <a:rPr kumimoji="1" lang="en-US" altLang="zh-CN" sz="2400" kern="1200" dirty="0"/>
            <a:t>NN</a:t>
          </a:r>
          <a:endParaRPr lang="en-US" sz="2400" kern="1200" dirty="0"/>
        </a:p>
      </dsp:txBody>
      <dsp:txXfrm>
        <a:off x="1126263" y="1524360"/>
        <a:ext cx="2103828" cy="892533"/>
      </dsp:txXfrm>
    </dsp:sp>
    <dsp:sp modelId="{EC43AE17-DDC0-40D6-A115-1544757964B2}">
      <dsp:nvSpPr>
        <dsp:cNvPr id="0" name=""/>
        <dsp:cNvSpPr/>
      </dsp:nvSpPr>
      <dsp:spPr>
        <a:xfrm>
          <a:off x="3596668" y="1524360"/>
          <a:ext cx="892533" cy="89253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B66187-0F29-4E56-8A52-F173A309E827}">
      <dsp:nvSpPr>
        <dsp:cNvPr id="0" name=""/>
        <dsp:cNvSpPr/>
      </dsp:nvSpPr>
      <dsp:spPr>
        <a:xfrm>
          <a:off x="3784100" y="1711792"/>
          <a:ext cx="517669" cy="517669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CA04F7-FACE-4B79-AE70-1EF9436D41EB}">
      <dsp:nvSpPr>
        <dsp:cNvPr id="0" name=""/>
        <dsp:cNvSpPr/>
      </dsp:nvSpPr>
      <dsp:spPr>
        <a:xfrm>
          <a:off x="4680458" y="1524360"/>
          <a:ext cx="2103828" cy="892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zh-CN" sz="2400" kern="1200" dirty="0">
              <a:solidFill>
                <a:srgbClr val="FF0000"/>
              </a:solidFill>
            </a:rPr>
            <a:t>CNN</a:t>
          </a:r>
          <a:endParaRPr lang="en-US" sz="2400" kern="1200" dirty="0">
            <a:solidFill>
              <a:srgbClr val="FF0000"/>
            </a:solidFill>
          </a:endParaRPr>
        </a:p>
      </dsp:txBody>
      <dsp:txXfrm>
        <a:off x="4680458" y="1524360"/>
        <a:ext cx="2103828" cy="892533"/>
      </dsp:txXfrm>
    </dsp:sp>
    <dsp:sp modelId="{ACD99F49-A52F-49F4-BDF2-1C5A3DCC8AB6}">
      <dsp:nvSpPr>
        <dsp:cNvPr id="0" name=""/>
        <dsp:cNvSpPr/>
      </dsp:nvSpPr>
      <dsp:spPr>
        <a:xfrm>
          <a:off x="7150863" y="1524360"/>
          <a:ext cx="892533" cy="89253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1B03F1-6861-4AA5-9BEB-06D4FD7B514A}">
      <dsp:nvSpPr>
        <dsp:cNvPr id="0" name=""/>
        <dsp:cNvSpPr/>
      </dsp:nvSpPr>
      <dsp:spPr>
        <a:xfrm>
          <a:off x="7338296" y="1711792"/>
          <a:ext cx="517669" cy="517669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5FAD1C-1FBC-438C-991A-154FAC884CC8}">
      <dsp:nvSpPr>
        <dsp:cNvPr id="0" name=""/>
        <dsp:cNvSpPr/>
      </dsp:nvSpPr>
      <dsp:spPr>
        <a:xfrm>
          <a:off x="8234654" y="1524360"/>
          <a:ext cx="2103828" cy="892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RNN</a:t>
          </a:r>
        </a:p>
      </dsp:txBody>
      <dsp:txXfrm>
        <a:off x="8234654" y="1524360"/>
        <a:ext cx="2103828" cy="8925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8052AB-7919-47EB-8CD3-202A1A74EB48}">
      <dsp:nvSpPr>
        <dsp:cNvPr id="0" name=""/>
        <dsp:cNvSpPr/>
      </dsp:nvSpPr>
      <dsp:spPr>
        <a:xfrm>
          <a:off x="42472" y="1524360"/>
          <a:ext cx="892533" cy="89253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EE45AA-8E81-448B-BF6D-3F0653ABADB0}">
      <dsp:nvSpPr>
        <dsp:cNvPr id="0" name=""/>
        <dsp:cNvSpPr/>
      </dsp:nvSpPr>
      <dsp:spPr>
        <a:xfrm>
          <a:off x="229904" y="1711792"/>
          <a:ext cx="517669" cy="517669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rgbClr val="FF0000">
              <a:alpha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74B296-D059-4B3C-9701-CE113B1951A7}">
      <dsp:nvSpPr>
        <dsp:cNvPr id="0" name=""/>
        <dsp:cNvSpPr/>
      </dsp:nvSpPr>
      <dsp:spPr>
        <a:xfrm>
          <a:off x="1126263" y="1524360"/>
          <a:ext cx="2103828" cy="892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zh-CN" sz="2400" kern="1200" dirty="0"/>
            <a:t>Classification</a:t>
          </a:r>
          <a:r>
            <a:rPr kumimoji="1" lang="zh-CN" altLang="en-US" sz="2400" kern="1200" dirty="0"/>
            <a:t> </a:t>
          </a:r>
          <a:r>
            <a:rPr kumimoji="1" lang="en-US" altLang="zh-CN" sz="2400" kern="1200" dirty="0"/>
            <a:t>by</a:t>
          </a:r>
          <a:r>
            <a:rPr kumimoji="1" lang="zh-CN" altLang="en-US" sz="2400" kern="1200" dirty="0"/>
            <a:t> </a:t>
          </a:r>
          <a:r>
            <a:rPr kumimoji="1" lang="en-US" altLang="zh-CN" sz="2400" kern="1200" dirty="0"/>
            <a:t>NN</a:t>
          </a:r>
          <a:endParaRPr lang="en-US" sz="2400" kern="1200" dirty="0"/>
        </a:p>
      </dsp:txBody>
      <dsp:txXfrm>
        <a:off x="1126263" y="1524360"/>
        <a:ext cx="2103828" cy="892533"/>
      </dsp:txXfrm>
    </dsp:sp>
    <dsp:sp modelId="{EC43AE17-DDC0-40D6-A115-1544757964B2}">
      <dsp:nvSpPr>
        <dsp:cNvPr id="0" name=""/>
        <dsp:cNvSpPr/>
      </dsp:nvSpPr>
      <dsp:spPr>
        <a:xfrm>
          <a:off x="3596668" y="1524360"/>
          <a:ext cx="892533" cy="89253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B66187-0F29-4E56-8A52-F173A309E827}">
      <dsp:nvSpPr>
        <dsp:cNvPr id="0" name=""/>
        <dsp:cNvSpPr/>
      </dsp:nvSpPr>
      <dsp:spPr>
        <a:xfrm>
          <a:off x="3784100" y="1711792"/>
          <a:ext cx="517669" cy="517669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CA04F7-FACE-4B79-AE70-1EF9436D41EB}">
      <dsp:nvSpPr>
        <dsp:cNvPr id="0" name=""/>
        <dsp:cNvSpPr/>
      </dsp:nvSpPr>
      <dsp:spPr>
        <a:xfrm>
          <a:off x="4680458" y="1524360"/>
          <a:ext cx="2103828" cy="892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zh-CN" sz="2400" kern="1200" dirty="0"/>
            <a:t>CNN</a:t>
          </a:r>
          <a:endParaRPr lang="en-US" sz="2400" kern="1200" dirty="0"/>
        </a:p>
      </dsp:txBody>
      <dsp:txXfrm>
        <a:off x="4680458" y="1524360"/>
        <a:ext cx="2103828" cy="892533"/>
      </dsp:txXfrm>
    </dsp:sp>
    <dsp:sp modelId="{ACD99F49-A52F-49F4-BDF2-1C5A3DCC8AB6}">
      <dsp:nvSpPr>
        <dsp:cNvPr id="0" name=""/>
        <dsp:cNvSpPr/>
      </dsp:nvSpPr>
      <dsp:spPr>
        <a:xfrm>
          <a:off x="7150863" y="1524360"/>
          <a:ext cx="892533" cy="89253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1B03F1-6861-4AA5-9BEB-06D4FD7B514A}">
      <dsp:nvSpPr>
        <dsp:cNvPr id="0" name=""/>
        <dsp:cNvSpPr/>
      </dsp:nvSpPr>
      <dsp:spPr>
        <a:xfrm>
          <a:off x="7338296" y="1711792"/>
          <a:ext cx="517669" cy="517669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5FAD1C-1FBC-438C-991A-154FAC884CC8}">
      <dsp:nvSpPr>
        <dsp:cNvPr id="0" name=""/>
        <dsp:cNvSpPr/>
      </dsp:nvSpPr>
      <dsp:spPr>
        <a:xfrm>
          <a:off x="8234654" y="1524360"/>
          <a:ext cx="2103828" cy="892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solidFill>
                <a:srgbClr val="FF0000"/>
              </a:solidFill>
            </a:rPr>
            <a:t>RNN</a:t>
          </a:r>
        </a:p>
      </dsp:txBody>
      <dsp:txXfrm>
        <a:off x="8234654" y="1524360"/>
        <a:ext cx="2103828" cy="8925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B320F2-8DDF-7441-AC30-C7F64D304C23}" type="datetimeFigureOut">
              <a:rPr kumimoji="1" lang="zh-CN" altLang="en-US" smtClean="0"/>
              <a:t>2023/3/17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DF059-263D-6141-9116-234C5C7E79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0703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封面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4689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00436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6880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5397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49501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3489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6757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09306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07058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79173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6439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19382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78619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9411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43955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37016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45196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74940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08949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62944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4512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6478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94194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99154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40159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31308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58475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22380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91515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55007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61959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3935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5681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13546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32849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08882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43894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0049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42636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91287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54745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49414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87996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2070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57645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39486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93836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273356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33816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508254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75173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038563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236201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59708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5657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432791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101077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6504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2933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7703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2293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525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3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55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40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27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27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022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3460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88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015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215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288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0363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1618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624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81603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835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8661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6528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4197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203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4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0273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5164158-0CE9-4349-B3F5-2F2E57F0D0CB}" type="datetimeFigureOut">
              <a:rPr lang="en-US" smtClean="0"/>
              <a:t>3/17/23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1229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070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4361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24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61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10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36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33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14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854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5164158-0CE9-4349-B3F5-2F2E57F0D0CB}" type="datetimeFigureOut">
              <a:rPr lang="en-US" smtClean="0"/>
              <a:t>3/17/23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F793C1-4AE8-46DE-A291-6FC92ECFF01F}"/>
              </a:ext>
            </a:extLst>
          </p:cNvPr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>
            <a:gsLst>
              <a:gs pos="57054">
                <a:srgbClr val="EEEEEE"/>
              </a:gs>
              <a:gs pos="0">
                <a:schemeClr val="bg1"/>
              </a:gs>
              <a:gs pos="74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69020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5164158-0CE9-4349-B3F5-2F2E57F0D0CB}" type="datetimeFigureOut">
              <a:rPr lang="en-US" smtClean="0"/>
              <a:t>3/17/23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F886FD-D7F9-47C6-94F2-5708763621CB}"/>
              </a:ext>
            </a:extLst>
          </p:cNvPr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>
            <a:gsLst>
              <a:gs pos="57054">
                <a:srgbClr val="EEEEEE"/>
              </a:gs>
              <a:gs pos="0">
                <a:schemeClr val="bg1"/>
              </a:gs>
              <a:gs pos="74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1720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5164158-0CE9-4349-B3F5-2F2E57F0D0CB}" type="datetimeFigureOut">
              <a:rPr lang="en-US" smtClean="0"/>
              <a:t>3/17/23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6">
            <a:extLst>
              <a:ext uri="{FF2B5EF4-FFF2-40B4-BE49-F238E27FC236}">
                <a16:creationId xmlns:a16="http://schemas.microsoft.com/office/drawing/2014/main" id="{7D25CF06-0BE9-4827-BB67-D47A824E4072}"/>
              </a:ext>
            </a:extLst>
          </p:cNvPr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>
            <a:gsLst>
              <a:gs pos="57054">
                <a:srgbClr val="EEEEEE"/>
              </a:gs>
              <a:gs pos="0">
                <a:schemeClr val="bg1"/>
              </a:gs>
              <a:gs pos="74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07840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0.png"/><Relationship Id="rId4" Type="http://schemas.openxmlformats.org/officeDocument/2006/relationships/image" Target="../media/image190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6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0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1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1.png"/><Relationship Id="rId4" Type="http://schemas.openxmlformats.org/officeDocument/2006/relationships/image" Target="../media/image33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10.png"/><Relationship Id="rId4" Type="http://schemas.openxmlformats.org/officeDocument/2006/relationships/image" Target="../media/image33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4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5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6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6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8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9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0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1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6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2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2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3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2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.png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6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4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5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6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.png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7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9.tiff"/><Relationship Id="rId4" Type="http://schemas.openxmlformats.org/officeDocument/2006/relationships/image" Target="../media/image48.tiff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2.tiff"/><Relationship Id="rId5" Type="http://schemas.openxmlformats.org/officeDocument/2006/relationships/image" Target="../media/image51.tiff"/><Relationship Id="rId4" Type="http://schemas.openxmlformats.org/officeDocument/2006/relationships/image" Target="../media/image50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5.tiff"/><Relationship Id="rId4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56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6.tiff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1.tiff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1.tiff"/><Relationship Id="rId4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80.png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9584A5-9B7C-4C5E-95D7-49F91CDA8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5746" y="1710259"/>
            <a:ext cx="10221208" cy="126545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Neural Networks</a:t>
            </a:r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II</a:t>
            </a:r>
            <a:endParaRPr lang="zh-CN" altLang="en-US" sz="3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0C4D846-0FD0-49F8-A42D-713CEE8647DD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3044EF65-EFEC-44DD-BF52-041C06B517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5C04AF0-AC52-4490-8DE8-46CAB761AE5F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56F57F25-1C7F-7C42-9D21-40AC11CA1E5B}"/>
              </a:ext>
            </a:extLst>
          </p:cNvPr>
          <p:cNvSpPr txBox="1">
            <a:spLocks/>
          </p:cNvSpPr>
          <p:nvPr/>
        </p:nvSpPr>
        <p:spPr>
          <a:xfrm>
            <a:off x="4701263" y="3495566"/>
            <a:ext cx="8045373" cy="1641475"/>
          </a:xfrm>
          <a:prstGeom prst="rect">
            <a:avLst/>
          </a:prstGeom>
        </p:spPr>
        <p:txBody>
          <a:bodyPr vert="horz" lIns="0" tIns="45720" rIns="0" bIns="45720" rtlCol="0">
            <a:normAutofit fontScale="70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张江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北京师范大学系统科学学院教授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集智俱乐部、集智学园创始人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集智研究中心理事长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2" name="Picture 2" descr="Deep Learning Techniques: Neural Networks Simplified">
            <a:extLst>
              <a:ext uri="{FF2B5EF4-FFF2-40B4-BE49-F238E27FC236}">
                <a16:creationId xmlns:a16="http://schemas.microsoft.com/office/drawing/2014/main" id="{9EF0018D-233F-72F1-7C19-A8F38467B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64" y="1307931"/>
            <a:ext cx="6290964" cy="4109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E300A30-FD41-A07E-165A-1CFF95F37807}"/>
              </a:ext>
            </a:extLst>
          </p:cNvPr>
          <p:cNvSpPr/>
          <p:nvPr/>
        </p:nvSpPr>
        <p:spPr>
          <a:xfrm>
            <a:off x="694481" y="949124"/>
            <a:ext cx="4340506" cy="844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D97ED5A-B2E2-D702-C971-C7626800DC92}"/>
              </a:ext>
            </a:extLst>
          </p:cNvPr>
          <p:cNvSpPr txBox="1"/>
          <p:nvPr/>
        </p:nvSpPr>
        <p:spPr>
          <a:xfrm>
            <a:off x="8266954" y="2719260"/>
            <a:ext cx="1715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CNN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RNN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9416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如何用于分类？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内容占位符 7">
            <a:extLst>
              <a:ext uri="{FF2B5EF4-FFF2-40B4-BE49-F238E27FC236}">
                <a16:creationId xmlns:a16="http://schemas.microsoft.com/office/drawing/2014/main" id="{80216C30-C4AE-F882-2A5B-38B01C449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589" y="1499379"/>
            <a:ext cx="5570919" cy="277592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10153EF-A993-0C04-CD8A-F78ACB6890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912" y="1861131"/>
            <a:ext cx="2145381" cy="205241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F9194CF-5E58-71CC-4AEA-4374FC2E0BAA}"/>
              </a:ext>
            </a:extLst>
          </p:cNvPr>
          <p:cNvSpPr txBox="1"/>
          <p:nvPr/>
        </p:nvSpPr>
        <p:spPr>
          <a:xfrm>
            <a:off x="9846785" y="2215457"/>
            <a:ext cx="404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猫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261201B-109E-DFF5-58D6-7307DBD413D5}"/>
              </a:ext>
            </a:extLst>
          </p:cNvPr>
          <p:cNvSpPr txBox="1"/>
          <p:nvPr/>
        </p:nvSpPr>
        <p:spPr>
          <a:xfrm>
            <a:off x="9850330" y="2537977"/>
            <a:ext cx="404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狗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3CCF47D-434F-F409-7DC8-AA2C21A02D76}"/>
              </a:ext>
            </a:extLst>
          </p:cNvPr>
          <p:cNvSpPr txBox="1"/>
          <p:nvPr/>
        </p:nvSpPr>
        <p:spPr>
          <a:xfrm>
            <a:off x="9853875" y="2860497"/>
            <a:ext cx="404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马鼠</a:t>
            </a:r>
            <a:endParaRPr kumimoji="1" lang="zh-CN" altLang="en-US" dirty="0"/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654E7F8F-21C4-BEBE-6CD1-3276EC0CF251}"/>
              </a:ext>
            </a:extLst>
          </p:cNvPr>
          <p:cNvCxnSpPr/>
          <p:nvPr/>
        </p:nvCxnSpPr>
        <p:spPr>
          <a:xfrm>
            <a:off x="9082345" y="2400123"/>
            <a:ext cx="629871" cy="1173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240E0B47-3F38-E9A1-E4DF-80DD27EC5F7B}"/>
              </a:ext>
            </a:extLst>
          </p:cNvPr>
          <p:cNvCxnSpPr/>
          <p:nvPr/>
        </p:nvCxnSpPr>
        <p:spPr>
          <a:xfrm>
            <a:off x="9082345" y="2736752"/>
            <a:ext cx="629871" cy="117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AB4E8A03-9BE9-532D-5F29-1BA93E3CA047}"/>
              </a:ext>
            </a:extLst>
          </p:cNvPr>
          <p:cNvCxnSpPr/>
          <p:nvPr/>
        </p:nvCxnSpPr>
        <p:spPr>
          <a:xfrm>
            <a:off x="9082345" y="3061649"/>
            <a:ext cx="629871" cy="1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9B55F698-4F4C-62F6-4B0D-701CF819C7F4}"/>
              </a:ext>
            </a:extLst>
          </p:cNvPr>
          <p:cNvCxnSpPr/>
          <p:nvPr/>
        </p:nvCxnSpPr>
        <p:spPr>
          <a:xfrm>
            <a:off x="9082345" y="3373281"/>
            <a:ext cx="629871" cy="117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56B033DF-6901-6507-6761-74804E304458}"/>
              </a:ext>
            </a:extLst>
          </p:cNvPr>
          <p:cNvSpPr txBox="1"/>
          <p:nvPr/>
        </p:nvSpPr>
        <p:spPr>
          <a:xfrm>
            <a:off x="2697364" y="4767709"/>
            <a:ext cx="7818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有时，也会将</a:t>
            </a:r>
            <a:r>
              <a:rPr kumimoji="1" lang="en-US" altLang="zh-CN" dirty="0"/>
              <a:t>p</a:t>
            </a:r>
            <a:r>
              <a:rPr kumimoji="1" lang="en-US" altLang="zh-CN" baseline="-25000" dirty="0"/>
              <a:t>i</a:t>
            </a:r>
            <a:r>
              <a:rPr kumimoji="1" lang="zh-CN" altLang="en-US" dirty="0"/>
              <a:t>视作概率，从</a:t>
            </a:r>
            <a:r>
              <a:rPr kumimoji="1" lang="en-US" altLang="zh-CN" dirty="0"/>
              <a:t>N</a:t>
            </a:r>
            <a:r>
              <a:rPr kumimoji="1" lang="zh-CN" altLang="en-US" dirty="0"/>
              <a:t>个中随机地选择一个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作为网络的输出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59388B7-89EA-8EF3-BE34-FD427FB9C78A}"/>
              </a:ext>
            </a:extLst>
          </p:cNvPr>
          <p:cNvSpPr txBox="1"/>
          <p:nvPr/>
        </p:nvSpPr>
        <p:spPr>
          <a:xfrm>
            <a:off x="3996554" y="5246921"/>
            <a:ext cx="243291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zh-CN" dirty="0"/>
              <a:t>s=</a:t>
            </a:r>
            <a:r>
              <a:rPr kumimoji="1" lang="en-US" altLang="zh-CN" dirty="0" err="1"/>
              <a:t>torch.multinomial</a:t>
            </a:r>
            <a:r>
              <a:rPr kumimoji="1" lang="en-US" altLang="zh-CN" dirty="0"/>
              <a:t>(pi, 1)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430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如何评估？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F1FBC6-768A-6496-929D-69A1D680462D}"/>
              </a:ext>
            </a:extLst>
          </p:cNvPr>
          <p:cNvSpPr txBox="1"/>
          <p:nvPr/>
        </p:nvSpPr>
        <p:spPr>
          <a:xfrm>
            <a:off x="1025912" y="1701724"/>
            <a:ext cx="8898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/>
              <a:t>在测试数据上，我们通常计算分类准确率指标来衡量模型的好坏，它的算法为：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167D4DDC-55D4-9720-6409-7920D44BCCFD}"/>
                  </a:ext>
                </a:extLst>
              </p:cNvPr>
              <p:cNvSpPr/>
              <p:nvPr/>
            </p:nvSpPr>
            <p:spPr>
              <a:xfrm>
                <a:off x="2417699" y="2720758"/>
                <a:ext cx="4854908" cy="6347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𝑟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𝑟𝑖𝑔h𝑡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#(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𝑎𝑟𝑔𝑚𝑎𝑥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) 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167D4DDC-55D4-9720-6409-7920D44BCC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699" y="2720758"/>
                <a:ext cx="4854908" cy="634789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50DF8FD7-4CF1-0F24-A8BB-F0B923026CF9}"/>
              </a:ext>
            </a:extLst>
          </p:cNvPr>
          <p:cNvSpPr txBox="1"/>
          <p:nvPr/>
        </p:nvSpPr>
        <p:spPr>
          <a:xfrm>
            <a:off x="1025912" y="4824030"/>
            <a:ext cx="9666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/>
              <a:t>一般评价分类器在测试数据中的好坏是用准确率计算，而不是交叉熵。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5F90421-3DCE-3BED-A413-CC0DAD0DAA66}"/>
                  </a:ext>
                </a:extLst>
              </p:cNvPr>
              <p:cNvSpPr txBox="1"/>
              <p:nvPr/>
            </p:nvSpPr>
            <p:spPr>
              <a:xfrm>
                <a:off x="3083106" y="3708290"/>
                <a:ext cx="14720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𝐸𝑟𝑟𝑜𝑟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5F90421-3DCE-3BED-A413-CC0DAD0DA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3106" y="3708290"/>
                <a:ext cx="1472070" cy="276999"/>
              </a:xfrm>
              <a:prstGeom prst="rect">
                <a:avLst/>
              </a:prstGeom>
              <a:blipFill>
                <a:blip r:embed="rId5"/>
                <a:stretch>
                  <a:fillRect l="-2564" r="-1709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5967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6" name="内容占位符 2">
            <a:extLst>
              <a:ext uri="{FF2B5EF4-FFF2-40B4-BE49-F238E27FC236}">
                <a16:creationId xmlns:a16="http://schemas.microsoft.com/office/drawing/2014/main" id="{45EC2E2C-4601-2623-D9D6-75B657E4C6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8968529"/>
              </p:ext>
            </p:extLst>
          </p:nvPr>
        </p:nvGraphicFramePr>
        <p:xfrm>
          <a:off x="1158583" y="1711234"/>
          <a:ext cx="10380956" cy="3941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2810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图像识别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内容占位符 3">
            <a:extLst>
              <a:ext uri="{FF2B5EF4-FFF2-40B4-BE49-F238E27FC236}">
                <a16:creationId xmlns:a16="http://schemas.microsoft.com/office/drawing/2014/main" id="{15FEB93A-A9DC-1047-F5E5-77875FCE734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970" y="1630023"/>
            <a:ext cx="3285697" cy="3597954"/>
          </a:xfrm>
          <a:prstGeom prst="rect">
            <a:avLst/>
          </a:prstGeom>
        </p:spPr>
      </p:pic>
      <p:pic>
        <p:nvPicPr>
          <p:cNvPr id="9" name="内容占位符 6">
            <a:extLst>
              <a:ext uri="{FF2B5EF4-FFF2-40B4-BE49-F238E27FC236}">
                <a16:creationId xmlns:a16="http://schemas.microsoft.com/office/drawing/2014/main" id="{6ADDF5C4-9C29-A611-C183-25E04C1FB88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3722" y="1480072"/>
            <a:ext cx="3657601" cy="4225160"/>
          </a:xfrm>
          <a:prstGeom prst="rect">
            <a:avLst/>
          </a:prstGeom>
        </p:spPr>
      </p:pic>
      <p:pic>
        <p:nvPicPr>
          <p:cNvPr id="14" name="内容占位符 3">
            <a:extLst>
              <a:ext uri="{FF2B5EF4-FFF2-40B4-BE49-F238E27FC236}">
                <a16:creationId xmlns:a16="http://schemas.microsoft.com/office/drawing/2014/main" id="{00D6216F-A2E0-1E15-05F7-62AA18A216E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7104" y="3592652"/>
            <a:ext cx="3817792" cy="211536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331C4E9-3874-DDF5-F19C-6C032ED19A4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1560" y="1484223"/>
            <a:ext cx="3402860" cy="204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122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图像识别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6">
            <a:extLst>
              <a:ext uri="{FF2B5EF4-FFF2-40B4-BE49-F238E27FC236}">
                <a16:creationId xmlns:a16="http://schemas.microsoft.com/office/drawing/2014/main" id="{9F5624F3-7ED3-B010-ACEE-7B1DF13DC56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304" y="1317555"/>
            <a:ext cx="5273565" cy="4334933"/>
          </a:xfrm>
          <a:prstGeom prst="rect">
            <a:avLst/>
          </a:prstGeom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1B4D9AE-71AE-9E97-D0A0-C4337AD0CDAB}"/>
              </a:ext>
            </a:extLst>
          </p:cNvPr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4710" y="1317555"/>
            <a:ext cx="5439103" cy="433493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2742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64E5211-FCF8-928A-B95E-0BB7EE9A4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989" y="1711721"/>
            <a:ext cx="8385322" cy="2668580"/>
          </a:xfrm>
          <a:prstGeom prst="rect">
            <a:avLst/>
          </a:prstGeom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86A35FFA-3800-6BCB-70E9-661A85AA1D86}"/>
              </a:ext>
            </a:extLst>
          </p:cNvPr>
          <p:cNvSpPr/>
          <p:nvPr/>
        </p:nvSpPr>
        <p:spPr>
          <a:xfrm>
            <a:off x="3482507" y="5019251"/>
            <a:ext cx="59526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Weibei SC" charset="-122"/>
                <a:ea typeface="Weibei SC" charset="-122"/>
                <a:cs typeface="Weibei SC" charset="-122"/>
              </a:rPr>
              <a:t>CNN</a:t>
            </a:r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Weibei SC" charset="-122"/>
                <a:ea typeface="Weibei SC" charset="-122"/>
                <a:cs typeface="Weibei SC" charset="-122"/>
              </a:rPr>
              <a:t>可以应付图像数据中的平移、旋转等空间不变性</a:t>
            </a:r>
            <a:endParaRPr lang="en-US" sz="1600" dirty="0">
              <a:solidFill>
                <a:prstClr val="black">
                  <a:lumMod val="65000"/>
                  <a:lumOff val="35000"/>
                </a:prstClr>
              </a:solidFill>
              <a:latin typeface="Weibei SC" charset="-122"/>
              <a:ea typeface="Weibei SC" charset="-122"/>
              <a:cs typeface="Weibei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8555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8409952-BA0F-E441-995E-57C482F86815}"/>
              </a:ext>
            </a:extLst>
          </p:cNvPr>
          <p:cNvSpPr txBox="1"/>
          <p:nvPr/>
        </p:nvSpPr>
        <p:spPr>
          <a:xfrm>
            <a:off x="1266351" y="5645533"/>
            <a:ext cx="960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dirty="0"/>
              <a:t>卷积神经网络包含多个层，每层的神经元都会排布成三维的立方体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709A16-6DC1-E9E7-3385-BC8DD7937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350" y="1913390"/>
            <a:ext cx="9601201" cy="305552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0B7E3EA-ECD5-1461-FD86-A20FE3530FAA}"/>
              </a:ext>
            </a:extLst>
          </p:cNvPr>
          <p:cNvSpPr txBox="1"/>
          <p:nvPr/>
        </p:nvSpPr>
        <p:spPr>
          <a:xfrm>
            <a:off x="2439173" y="1170440"/>
            <a:ext cx="1739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卷积层</a:t>
            </a:r>
          </a:p>
          <a:p>
            <a:pPr algn="ctr"/>
            <a:r>
              <a:rPr kumimoji="1" lang="en-US" altLang="zh-CN" dirty="0"/>
              <a:t>Convolutional layer(C1)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D85B1D-53C0-40E9-9E45-06C0D22807B3}"/>
              </a:ext>
            </a:extLst>
          </p:cNvPr>
          <p:cNvSpPr txBox="1"/>
          <p:nvPr/>
        </p:nvSpPr>
        <p:spPr>
          <a:xfrm>
            <a:off x="3160467" y="4203317"/>
            <a:ext cx="1882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池化层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Pooling layer(P1)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5F25AC3-C596-9674-898A-91BF694E46E3}"/>
              </a:ext>
            </a:extLst>
          </p:cNvPr>
          <p:cNvSpPr txBox="1"/>
          <p:nvPr/>
        </p:nvSpPr>
        <p:spPr>
          <a:xfrm>
            <a:off x="4923951" y="1465697"/>
            <a:ext cx="1033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卷积层</a:t>
            </a:r>
            <a:r>
              <a:rPr kumimoji="1" lang="en-US" altLang="zh-CN" dirty="0"/>
              <a:t>(C2)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394B98F-1F31-B2A5-E61D-024618DBB75C}"/>
              </a:ext>
            </a:extLst>
          </p:cNvPr>
          <p:cNvSpPr txBox="1"/>
          <p:nvPr/>
        </p:nvSpPr>
        <p:spPr>
          <a:xfrm>
            <a:off x="5619692" y="4203317"/>
            <a:ext cx="1033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池化层</a:t>
            </a:r>
            <a:r>
              <a:rPr kumimoji="1" lang="en-US" altLang="zh-CN" dirty="0"/>
              <a:t>(P2)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D7EAA2E-1C8E-F15D-9063-5F532E1A1103}"/>
              </a:ext>
            </a:extLst>
          </p:cNvPr>
          <p:cNvSpPr txBox="1"/>
          <p:nvPr/>
        </p:nvSpPr>
        <p:spPr>
          <a:xfrm>
            <a:off x="6852143" y="1788862"/>
            <a:ext cx="1033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卷积层</a:t>
            </a:r>
            <a:r>
              <a:rPr kumimoji="1" lang="en-US" altLang="zh-CN" dirty="0"/>
              <a:t>(C3)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C768670-1328-CEB3-6A90-8DB8A9AE9E20}"/>
              </a:ext>
            </a:extLst>
          </p:cNvPr>
          <p:cNvSpPr txBox="1"/>
          <p:nvPr/>
        </p:nvSpPr>
        <p:spPr>
          <a:xfrm>
            <a:off x="7438552" y="4014562"/>
            <a:ext cx="1033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池化层</a:t>
            </a:r>
            <a:r>
              <a:rPr kumimoji="1" lang="en-US" altLang="zh-CN" dirty="0"/>
              <a:t>(P3)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B589FBF-DFC4-CB77-711B-D5DE27E0FC00}"/>
              </a:ext>
            </a:extLst>
          </p:cNvPr>
          <p:cNvSpPr txBox="1"/>
          <p:nvPr/>
        </p:nvSpPr>
        <p:spPr>
          <a:xfrm>
            <a:off x="8581550" y="1851126"/>
            <a:ext cx="1033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卷积层</a:t>
            </a:r>
            <a:r>
              <a:rPr kumimoji="1" lang="en-US" altLang="zh-CN" dirty="0"/>
              <a:t>(C4)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628D3F1-5951-D425-A942-FEF069E41B7A}"/>
              </a:ext>
            </a:extLst>
          </p:cNvPr>
          <p:cNvSpPr txBox="1"/>
          <p:nvPr/>
        </p:nvSpPr>
        <p:spPr>
          <a:xfrm>
            <a:off x="9317047" y="4424363"/>
            <a:ext cx="103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特征层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B132F18-E3F1-3A55-8F82-8EA1B6F52023}"/>
              </a:ext>
            </a:extLst>
          </p:cNvPr>
          <p:cNvSpPr txBox="1"/>
          <p:nvPr/>
        </p:nvSpPr>
        <p:spPr>
          <a:xfrm>
            <a:off x="10181751" y="1479337"/>
            <a:ext cx="103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输出层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08A1CC5-BA33-74E4-5F62-C928D12C2BE2}"/>
              </a:ext>
            </a:extLst>
          </p:cNvPr>
          <p:cNvSpPr txBox="1"/>
          <p:nvPr/>
        </p:nvSpPr>
        <p:spPr>
          <a:xfrm>
            <a:off x="1405503" y="4488501"/>
            <a:ext cx="103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输入层</a:t>
            </a:r>
          </a:p>
        </p:txBody>
      </p:sp>
    </p:spTree>
    <p:extLst>
      <p:ext uri="{BB962C8B-B14F-4D97-AF65-F5344CB8AC3E}">
        <p14:creationId xmlns:p14="http://schemas.microsoft.com/office/powerpoint/2010/main" val="3014608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892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28" y="1675801"/>
            <a:ext cx="36322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70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96000" y="2208362"/>
            <a:ext cx="3278038" cy="317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47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6" name="内容占位符 2">
            <a:extLst>
              <a:ext uri="{FF2B5EF4-FFF2-40B4-BE49-F238E27FC236}">
                <a16:creationId xmlns:a16="http://schemas.microsoft.com/office/drawing/2014/main" id="{45EC2E2C-4601-2623-D9D6-75B657E4C6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3618033"/>
              </p:ext>
            </p:extLst>
          </p:nvPr>
        </p:nvGraphicFramePr>
        <p:xfrm>
          <a:off x="1158583" y="1711234"/>
          <a:ext cx="10380956" cy="3941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53392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卷积核与特征图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9AC3919-E781-223E-DA78-89AA91190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1099" y="5378656"/>
            <a:ext cx="8217140" cy="679927"/>
          </a:xfrm>
        </p:spPr>
        <p:txBody>
          <a:bodyPr>
            <a:noAutofit/>
          </a:bodyPr>
          <a:lstStyle/>
          <a:p>
            <a:r>
              <a:rPr kumimoji="1" lang="zh-CN" altLang="en-US" sz="2000" dirty="0"/>
              <a:t>卷积就是在寻找与卷积核相似的区域，并将搜索结果映射</a:t>
            </a:r>
            <a:r>
              <a:rPr kumimoji="1" lang="zh-CN" altLang="en-US" sz="2000"/>
              <a:t>到特征图上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560ECEA-EB87-9F4E-BC8F-5BC389280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761" y="1126721"/>
            <a:ext cx="8664478" cy="396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158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数学运算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C33004-4B1B-3AD6-8D95-750B7C8AD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932" y="1242032"/>
            <a:ext cx="8452612" cy="434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984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数学运算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C3BB809-3A1F-D044-31D6-3C126754D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937" y="1410205"/>
            <a:ext cx="8487295" cy="436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1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数学运算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02AD9A-6508-C580-1537-E895A4BCC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937" y="1228705"/>
            <a:ext cx="8487295" cy="44237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A31EA96-4491-FDFC-50DC-BC6DB2960233}"/>
                  </a:ext>
                </a:extLst>
              </p:cNvPr>
              <p:cNvSpPr txBox="1"/>
              <p:nvPr/>
            </p:nvSpPr>
            <p:spPr>
              <a:xfrm>
                <a:off x="3849173" y="5186395"/>
                <a:ext cx="4467633" cy="803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∗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𝑔</m:t>
                          </m:r>
                        </m:e>
                      </m:d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charset="0"/>
                            </a:rPr>
                            <m:t>𝑢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latin typeface="Cambria Math" charset="0"/>
                                </a:rPr>
                                <m:t>𝑣</m:t>
                              </m:r>
                            </m:sub>
                            <m:sup/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𝑢</m:t>
                                  </m:r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𝑔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𝑢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𝑣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BA31EA96-4491-FDFC-50DC-BC6DB2960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9173" y="5186395"/>
                <a:ext cx="4467633" cy="803233"/>
              </a:xfrm>
              <a:prstGeom prst="rect">
                <a:avLst/>
              </a:prstGeom>
              <a:blipFill>
                <a:blip r:embed="rId5"/>
                <a:stretch>
                  <a:fillRect t="-104688" r="-1416" b="-16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5429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数学运算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02AD9A-6508-C580-1537-E895A4BCC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937" y="1228705"/>
            <a:ext cx="8487295" cy="44237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863159E-1DB8-15D0-0DB2-36A800DF1D61}"/>
                  </a:ext>
                </a:extLst>
              </p:cNvPr>
              <p:cNvSpPr txBox="1"/>
              <p:nvPr/>
            </p:nvSpPr>
            <p:spPr>
              <a:xfrm>
                <a:off x="4256189" y="5799885"/>
                <a:ext cx="33507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rgbClr val="D24726"/>
                          </a:solidFill>
                          <a:latin typeface="Cambria Math" charset="0"/>
                        </a:rPr>
                        <m:t>𝑛</m:t>
                      </m:r>
                      <m:r>
                        <a:rPr kumimoji="1" lang="en-US" altLang="zh-CN" b="0" i="1" smtClean="0">
                          <a:solidFill>
                            <a:srgbClr val="D2472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kumimoji="1" lang="en-US" altLang="zh-CN" b="0" i="1" smtClean="0">
                          <a:solidFill>
                            <a:srgbClr val="D2472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kumimoji="1" lang="en-US" altLang="zh-CN" b="0" i="1" smtClean="0">
                          <a:solidFill>
                            <a:srgbClr val="D2472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→(</m:t>
                      </m:r>
                      <m:r>
                        <a:rPr kumimoji="1" lang="en-US" altLang="zh-CN" b="0" i="1" smtClean="0">
                          <a:solidFill>
                            <a:srgbClr val="D2472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kumimoji="1" lang="en-US" altLang="zh-CN" b="0" i="1" smtClean="0">
                          <a:solidFill>
                            <a:srgbClr val="D2472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kumimoji="1" lang="en-US" altLang="zh-CN" b="0" i="1" smtClean="0">
                          <a:solidFill>
                            <a:srgbClr val="D2472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𝑤</m:t>
                      </m:r>
                      <m:r>
                        <a:rPr kumimoji="1" lang="en-US" altLang="zh-CN" b="0" i="1" smtClean="0">
                          <a:solidFill>
                            <a:srgbClr val="D2472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+1)×(</m:t>
                      </m:r>
                      <m:r>
                        <a:rPr kumimoji="1" lang="en-US" altLang="zh-CN" i="1">
                          <a:solidFill>
                            <a:srgbClr val="D2472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kumimoji="1" lang="en-US" altLang="zh-CN" i="1">
                          <a:solidFill>
                            <a:srgbClr val="D2472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kumimoji="1" lang="en-US" altLang="zh-CN" i="1">
                          <a:solidFill>
                            <a:srgbClr val="D2472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𝑤</m:t>
                      </m:r>
                      <m:r>
                        <a:rPr kumimoji="1" lang="en-US" altLang="zh-CN" i="1">
                          <a:solidFill>
                            <a:srgbClr val="D2472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+1)</m:t>
                      </m:r>
                    </m:oMath>
                  </m:oMathPara>
                </a14:m>
                <a:endParaRPr kumimoji="1" lang="zh-CN" altLang="en-US" dirty="0">
                  <a:solidFill>
                    <a:srgbClr val="D24726"/>
                  </a:solidFill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863159E-1DB8-15D0-0DB2-36A800DF1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189" y="5799885"/>
                <a:ext cx="3350789" cy="276999"/>
              </a:xfrm>
              <a:prstGeom prst="rect">
                <a:avLst/>
              </a:prstGeom>
              <a:blipFill>
                <a:blip r:embed="rId5"/>
                <a:stretch>
                  <a:fillRect l="-755" r="-1887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2175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补齐问题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BEDEC01-2A9A-8CCF-3048-3879C5A17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0562" y="1180714"/>
            <a:ext cx="8891524" cy="449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68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多卷积核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212B1E-81A6-A219-F69D-726177D37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081" y="1278584"/>
            <a:ext cx="9391818" cy="437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198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多卷积核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4970ED1-1E0E-8E6A-11C6-84A34E17FFC3}"/>
              </a:ext>
            </a:extLst>
          </p:cNvPr>
          <p:cNvSpPr txBox="1"/>
          <p:nvPr/>
        </p:nvSpPr>
        <p:spPr>
          <a:xfrm>
            <a:off x="2399434" y="5230910"/>
            <a:ext cx="7391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>
              <a:buFont typeface="Arial" charset="0"/>
              <a:buChar char="•"/>
            </a:pPr>
            <a:r>
              <a:rPr kumimoji="1" lang="zh-CN" altLang="en-US" dirty="0"/>
              <a:t>在表示的时候，我们可以将多个特征图拼在一起</a:t>
            </a:r>
            <a:r>
              <a:rPr kumimoji="1" lang="zh-CN" altLang="en-US"/>
              <a:t>组成立方体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908F0C-E769-8FD8-FE2F-6620D33E6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805" y="1136537"/>
            <a:ext cx="7416242" cy="384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216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完整卷积运算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4970ED1-1E0E-8E6A-11C6-84A34E17FFC3}"/>
              </a:ext>
            </a:extLst>
          </p:cNvPr>
          <p:cNvSpPr txBox="1"/>
          <p:nvPr/>
        </p:nvSpPr>
        <p:spPr>
          <a:xfrm>
            <a:off x="2399434" y="5230910"/>
            <a:ext cx="7391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>
              <a:buFont typeface="Arial" charset="0"/>
              <a:buChar char="•"/>
            </a:pPr>
            <a:r>
              <a:rPr kumimoji="1" lang="zh-CN" altLang="en-US" dirty="0"/>
              <a:t>在表示的时候，我们可以将多个特征图拼在一起</a:t>
            </a:r>
            <a:r>
              <a:rPr kumimoji="1" lang="zh-CN" altLang="en-US"/>
              <a:t>组成立方体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908F0C-E769-8FD8-FE2F-6620D33E6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805" y="1136537"/>
            <a:ext cx="7416242" cy="38470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7B830C3-47AF-5A59-2DAC-DE6FB4A1AD45}"/>
                  </a:ext>
                </a:extLst>
              </p:cNvPr>
              <p:cNvSpPr txBox="1"/>
              <p:nvPr/>
            </p:nvSpPr>
            <p:spPr>
              <a:xfrm>
                <a:off x="9061511" y="3243515"/>
                <a:ext cx="3561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7B830C3-47AF-5A59-2DAC-DE6FB4A1A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1511" y="3243515"/>
                <a:ext cx="356123" cy="276999"/>
              </a:xfrm>
              <a:prstGeom prst="rect">
                <a:avLst/>
              </a:prstGeom>
              <a:blipFill>
                <a:blip r:embed="rId5"/>
                <a:stretch>
                  <a:fillRect l="-13793" r="-13793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4F3BAB2B-6898-9BF3-30A8-FC82B09EC53C}"/>
              </a:ext>
            </a:extLst>
          </p:cNvPr>
          <p:cNvCxnSpPr/>
          <p:nvPr/>
        </p:nvCxnSpPr>
        <p:spPr>
          <a:xfrm>
            <a:off x="9615804" y="3354765"/>
            <a:ext cx="3806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4CD5B69-4FEA-1F39-7C7B-85FBBD544D80}"/>
                  </a:ext>
                </a:extLst>
              </p:cNvPr>
              <p:cNvSpPr txBox="1"/>
              <p:nvPr/>
            </p:nvSpPr>
            <p:spPr>
              <a:xfrm>
                <a:off x="10098001" y="3216265"/>
                <a:ext cx="1931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4CD5B69-4FEA-1F39-7C7B-85FBBD544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8001" y="3216265"/>
                <a:ext cx="193194" cy="276999"/>
              </a:xfrm>
              <a:prstGeom prst="rect">
                <a:avLst/>
              </a:prstGeom>
              <a:blipFill>
                <a:blip r:embed="rId6"/>
                <a:stretch>
                  <a:fillRect l="-11765" r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7559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边缘检测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47A81B-06CA-0696-BFA1-F8B0222E12B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432218" y="1082800"/>
            <a:ext cx="9601200" cy="369570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17B59FC-D12A-41F3-1B61-A88ADF7BFAAC}"/>
                  </a:ext>
                </a:extLst>
              </p:cNvPr>
              <p:cNvSpPr txBox="1"/>
              <p:nvPr/>
            </p:nvSpPr>
            <p:spPr>
              <a:xfrm>
                <a:off x="4415640" y="5102451"/>
                <a:ext cx="3113545" cy="884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charset="0"/>
                                  </a:rPr>
                                  <m:t>1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,  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            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−1,     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𝑦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0,   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17B59FC-D12A-41F3-1B61-A88ADF7BF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640" y="5102451"/>
                <a:ext cx="3113545" cy="884281"/>
              </a:xfrm>
              <a:prstGeom prst="rect">
                <a:avLst/>
              </a:prstGeom>
              <a:blipFill>
                <a:blip r:embed="rId5"/>
                <a:stretch>
                  <a:fillRect l="-21138" t="-228169" r="-1220" b="-3253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2B7CF2D-A0F5-F7E9-BC0D-ADED22BC32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3739513"/>
              </p:ext>
            </p:extLst>
          </p:nvPr>
        </p:nvGraphicFramePr>
        <p:xfrm>
          <a:off x="8293267" y="4988332"/>
          <a:ext cx="118872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240">
                  <a:extLst>
                    <a:ext uri="{9D8B030D-6E8A-4147-A177-3AD203B41FA5}">
                      <a16:colId xmlns:a16="http://schemas.microsoft.com/office/drawing/2014/main" val="1022199116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495640069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8292985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6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1238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965255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73DDAB0A-B8C8-DB21-B19D-C7066D6B5D86}"/>
              </a:ext>
            </a:extLst>
          </p:cNvPr>
          <p:cNvSpPr txBox="1"/>
          <p:nvPr/>
        </p:nvSpPr>
        <p:spPr>
          <a:xfrm>
            <a:off x="2883066" y="5359925"/>
            <a:ext cx="1563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卷积核</a:t>
            </a:r>
          </a:p>
        </p:txBody>
      </p:sp>
    </p:spTree>
    <p:extLst>
      <p:ext uri="{BB962C8B-B14F-4D97-AF65-F5344CB8AC3E}">
        <p14:creationId xmlns:p14="http://schemas.microsoft.com/office/powerpoint/2010/main" val="2827583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神经网络如何用于多分类？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7">
            <a:extLst>
              <a:ext uri="{FF2B5EF4-FFF2-40B4-BE49-F238E27FC236}">
                <a16:creationId xmlns:a16="http://schemas.microsoft.com/office/drawing/2014/main" id="{1FF457BA-BA8B-7677-69C0-14483C2D0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2716" y="1448672"/>
            <a:ext cx="5570919" cy="27759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59B4F41-C106-0F62-AAE1-F2E45D3FE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039" y="1810424"/>
            <a:ext cx="2145381" cy="205241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51A2FB6-3718-CA64-00EB-DA19D2076D77}"/>
              </a:ext>
            </a:extLst>
          </p:cNvPr>
          <p:cNvSpPr txBox="1"/>
          <p:nvPr/>
        </p:nvSpPr>
        <p:spPr>
          <a:xfrm>
            <a:off x="9634912" y="2164750"/>
            <a:ext cx="404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猫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0621B04-86E9-362B-B04B-0539A1B18D59}"/>
              </a:ext>
            </a:extLst>
          </p:cNvPr>
          <p:cNvSpPr txBox="1"/>
          <p:nvPr/>
        </p:nvSpPr>
        <p:spPr>
          <a:xfrm>
            <a:off x="9638457" y="2487270"/>
            <a:ext cx="404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狗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BCB992D-2043-E4B6-D4C8-077981BD9299}"/>
              </a:ext>
            </a:extLst>
          </p:cNvPr>
          <p:cNvSpPr txBox="1"/>
          <p:nvPr/>
        </p:nvSpPr>
        <p:spPr>
          <a:xfrm>
            <a:off x="9642002" y="2809790"/>
            <a:ext cx="404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马鼠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4F89942-26C0-651E-0B7F-A11157BAFD85}"/>
              </a:ext>
            </a:extLst>
          </p:cNvPr>
          <p:cNvSpPr txBox="1"/>
          <p:nvPr/>
        </p:nvSpPr>
        <p:spPr>
          <a:xfrm>
            <a:off x="3612716" y="5056807"/>
            <a:ext cx="4975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通常情况下，如果我们要将输入的信号分成</a:t>
            </a:r>
            <a:r>
              <a:rPr kumimoji="1" lang="en-US" altLang="zh-CN" dirty="0"/>
              <a:t>N</a:t>
            </a:r>
            <a:r>
              <a:rPr kumimoji="1" lang="zh-CN" altLang="en-US" dirty="0"/>
              <a:t>类，输出层就需要用</a:t>
            </a:r>
            <a:r>
              <a:rPr kumimoji="1" lang="en-US" altLang="zh-CN" dirty="0"/>
              <a:t>N</a:t>
            </a:r>
            <a:r>
              <a:rPr kumimoji="1" lang="zh-CN" altLang="en-US" dirty="0"/>
              <a:t>个单元</a:t>
            </a:r>
          </a:p>
        </p:txBody>
      </p:sp>
    </p:spTree>
    <p:extLst>
      <p:ext uri="{BB962C8B-B14F-4D97-AF65-F5344CB8AC3E}">
        <p14:creationId xmlns:p14="http://schemas.microsoft.com/office/powerpoint/2010/main" val="3600996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锐化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BEADB82-36D1-0A03-1B42-73FAC0545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500" y="2159000"/>
            <a:ext cx="9779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94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浮雕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7C2E45-33DB-FC2C-615A-5E63BB853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550" y="2000250"/>
            <a:ext cx="97409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540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模糊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196F412-36CF-4997-C61D-85C72C88F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850" y="2127250"/>
            <a:ext cx="97663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364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运动模糊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A89FF32-9845-A1A0-34C9-3E9FCB3A2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200" y="1770647"/>
            <a:ext cx="94996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28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整体架构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F756DA1-0302-74C9-0B90-48F74AA37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599" y="2504873"/>
            <a:ext cx="9601201" cy="305552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C9B71FC-4591-1CCF-CC24-97C67AD6BBD6}"/>
              </a:ext>
            </a:extLst>
          </p:cNvPr>
          <p:cNvSpPr txBox="1"/>
          <p:nvPr/>
        </p:nvSpPr>
        <p:spPr>
          <a:xfrm>
            <a:off x="2544422" y="1761923"/>
            <a:ext cx="1739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卷积层</a:t>
            </a:r>
          </a:p>
          <a:p>
            <a:pPr algn="ctr"/>
            <a:r>
              <a:rPr kumimoji="1" lang="en-US" altLang="zh-CN" dirty="0"/>
              <a:t>Convolutional layer(C1)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9660508-8FCB-CC96-50C1-8E065C527CB0}"/>
              </a:ext>
            </a:extLst>
          </p:cNvPr>
          <p:cNvSpPr txBox="1"/>
          <p:nvPr/>
        </p:nvSpPr>
        <p:spPr>
          <a:xfrm>
            <a:off x="3265716" y="4794800"/>
            <a:ext cx="1882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池化层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Pooling layer(P1)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BA31138-5F90-654C-5F40-01109A03AA3B}"/>
              </a:ext>
            </a:extLst>
          </p:cNvPr>
          <p:cNvSpPr txBox="1"/>
          <p:nvPr/>
        </p:nvSpPr>
        <p:spPr>
          <a:xfrm>
            <a:off x="5029200" y="2057180"/>
            <a:ext cx="1033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卷积层</a:t>
            </a:r>
            <a:r>
              <a:rPr kumimoji="1" lang="en-US" altLang="zh-CN" dirty="0"/>
              <a:t>(C2)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C056303-BDA0-B01C-ADC1-88D890A21094}"/>
              </a:ext>
            </a:extLst>
          </p:cNvPr>
          <p:cNvSpPr txBox="1"/>
          <p:nvPr/>
        </p:nvSpPr>
        <p:spPr>
          <a:xfrm>
            <a:off x="5724941" y="4794800"/>
            <a:ext cx="1033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池化层</a:t>
            </a:r>
            <a:r>
              <a:rPr kumimoji="1" lang="en-US" altLang="zh-CN" dirty="0"/>
              <a:t>(P2)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2247DA7-6404-CCEB-5CAE-D246397C405A}"/>
              </a:ext>
            </a:extLst>
          </p:cNvPr>
          <p:cNvSpPr txBox="1"/>
          <p:nvPr/>
        </p:nvSpPr>
        <p:spPr>
          <a:xfrm>
            <a:off x="6957392" y="2380345"/>
            <a:ext cx="1033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卷积层</a:t>
            </a:r>
            <a:r>
              <a:rPr kumimoji="1" lang="en-US" altLang="zh-CN" dirty="0"/>
              <a:t>(C3)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FC7EE16-0960-6C6F-7C7C-64F17F9CAD1D}"/>
              </a:ext>
            </a:extLst>
          </p:cNvPr>
          <p:cNvSpPr txBox="1"/>
          <p:nvPr/>
        </p:nvSpPr>
        <p:spPr>
          <a:xfrm>
            <a:off x="7543801" y="4606045"/>
            <a:ext cx="1033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池化层</a:t>
            </a:r>
            <a:r>
              <a:rPr kumimoji="1" lang="en-US" altLang="zh-CN" dirty="0"/>
              <a:t>(P3)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B61FFE-841F-3DBD-9D10-0BEA7E6ECC12}"/>
              </a:ext>
            </a:extLst>
          </p:cNvPr>
          <p:cNvSpPr txBox="1"/>
          <p:nvPr/>
        </p:nvSpPr>
        <p:spPr>
          <a:xfrm>
            <a:off x="8686799" y="2442609"/>
            <a:ext cx="1033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卷积层</a:t>
            </a:r>
            <a:r>
              <a:rPr kumimoji="1" lang="en-US" altLang="zh-CN" dirty="0"/>
              <a:t>(C4)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4C49F31-1BE8-A61B-D03C-DD6FED758341}"/>
              </a:ext>
            </a:extLst>
          </p:cNvPr>
          <p:cNvSpPr txBox="1"/>
          <p:nvPr/>
        </p:nvSpPr>
        <p:spPr>
          <a:xfrm>
            <a:off x="9422296" y="5015846"/>
            <a:ext cx="103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特征层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8F53CAB-EA55-7309-CCE8-5AB87C3E08EA}"/>
              </a:ext>
            </a:extLst>
          </p:cNvPr>
          <p:cNvSpPr txBox="1"/>
          <p:nvPr/>
        </p:nvSpPr>
        <p:spPr>
          <a:xfrm>
            <a:off x="10287000" y="2070820"/>
            <a:ext cx="103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输出层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66E34AF-FB7D-6A9C-DA3F-B226BBA4052C}"/>
              </a:ext>
            </a:extLst>
          </p:cNvPr>
          <p:cNvSpPr txBox="1"/>
          <p:nvPr/>
        </p:nvSpPr>
        <p:spPr>
          <a:xfrm>
            <a:off x="1510752" y="5079984"/>
            <a:ext cx="103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输入层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EDFB1595-8FCC-2C07-54B1-ACB7A0FD1DDD}"/>
              </a:ext>
            </a:extLst>
          </p:cNvPr>
          <p:cNvSpPr/>
          <p:nvPr/>
        </p:nvSpPr>
        <p:spPr>
          <a:xfrm>
            <a:off x="2098088" y="2277076"/>
            <a:ext cx="3029576" cy="2975300"/>
          </a:xfrm>
          <a:prstGeom prst="ellipse">
            <a:avLst/>
          </a:prstGeom>
          <a:solidFill>
            <a:schemeClr val="accent2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0677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池化操作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AE6C9D-0C29-0909-D183-FBA8AB813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4274" y="5523962"/>
            <a:ext cx="8967478" cy="679927"/>
          </a:xfrm>
        </p:spPr>
        <p:txBody>
          <a:bodyPr>
            <a:noAutofit/>
          </a:bodyPr>
          <a:lstStyle/>
          <a:p>
            <a:r>
              <a:rPr kumimoji="1" lang="zh-CN" altLang="en-US" sz="2000" dirty="0"/>
              <a:t>将原始图像划分成</a:t>
            </a:r>
            <a:r>
              <a:rPr kumimoji="1" lang="en-US" altLang="zh-CN" sz="2000" dirty="0"/>
              <a:t>3</a:t>
            </a:r>
            <a:r>
              <a:rPr kumimoji="1" lang="zh-CN" altLang="en-US" sz="2000" dirty="0"/>
              <a:t>*</a:t>
            </a:r>
            <a:r>
              <a:rPr kumimoji="1" lang="en-US" altLang="zh-CN" sz="2000" dirty="0"/>
              <a:t>3</a:t>
            </a:r>
            <a:r>
              <a:rPr kumimoji="1" lang="zh-CN" altLang="en-US" sz="2000" dirty="0"/>
              <a:t>的不重叠区域，每一个求最大值得到一个新图像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3C315AC-FDD4-0050-2F33-60430545369A}"/>
              </a:ext>
            </a:extLst>
          </p:cNvPr>
          <p:cNvSpPr/>
          <p:nvPr/>
        </p:nvSpPr>
        <p:spPr>
          <a:xfrm>
            <a:off x="8026312" y="3204497"/>
            <a:ext cx="310243" cy="3265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803A485-47BE-B0AB-0876-D746797C9A39}"/>
              </a:ext>
            </a:extLst>
          </p:cNvPr>
          <p:cNvSpPr txBox="1"/>
          <p:nvPr/>
        </p:nvSpPr>
        <p:spPr>
          <a:xfrm>
            <a:off x="7895670" y="4365744"/>
            <a:ext cx="1528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池化后结果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096F8D0-F2AD-F2D2-776A-5AF79B3F4D15}"/>
              </a:ext>
            </a:extLst>
          </p:cNvPr>
          <p:cNvSpPr txBox="1"/>
          <p:nvPr/>
        </p:nvSpPr>
        <p:spPr>
          <a:xfrm>
            <a:off x="2431595" y="5111896"/>
            <a:ext cx="1528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原始图像</a:t>
            </a: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AB0DC0CB-D2CA-5469-1E6F-35B6ACD9895F}"/>
              </a:ext>
            </a:extLst>
          </p:cNvPr>
          <p:cNvCxnSpPr/>
          <p:nvPr/>
        </p:nvCxnSpPr>
        <p:spPr>
          <a:xfrm>
            <a:off x="5408579" y="3726484"/>
            <a:ext cx="1498059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D7F14859-8439-AB5E-AE50-68BD7CF9A154}"/>
              </a:ext>
            </a:extLst>
          </p:cNvPr>
          <p:cNvSpPr txBox="1"/>
          <p:nvPr/>
        </p:nvSpPr>
        <p:spPr>
          <a:xfrm>
            <a:off x="5408579" y="3056842"/>
            <a:ext cx="1809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*</a:t>
            </a:r>
            <a:r>
              <a:rPr kumimoji="1" lang="en-US" altLang="zh-CN" dirty="0"/>
              <a:t>3</a:t>
            </a:r>
            <a:r>
              <a:rPr kumimoji="1" lang="zh-CN" altLang="en-US" dirty="0"/>
              <a:t>池化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7AD929A-A31C-522D-639D-EB9095C0EEC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1320" y="1960965"/>
            <a:ext cx="2969451" cy="3003118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FED680C6-AD34-8A1B-9365-7BEA160F10F4}"/>
              </a:ext>
            </a:extLst>
          </p:cNvPr>
          <p:cNvSpPr/>
          <p:nvPr/>
        </p:nvSpPr>
        <p:spPr>
          <a:xfrm>
            <a:off x="1729249" y="1971164"/>
            <a:ext cx="968188" cy="986118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78425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池化操作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AE6C9D-0C29-0909-D183-FBA8AB813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1320" y="5683511"/>
            <a:ext cx="8967478" cy="379974"/>
          </a:xfrm>
        </p:spPr>
        <p:txBody>
          <a:bodyPr>
            <a:noAutofit/>
          </a:bodyPr>
          <a:lstStyle/>
          <a:p>
            <a:r>
              <a:rPr kumimoji="1" lang="zh-CN" altLang="en-US" sz="2000" dirty="0"/>
              <a:t>将原始图像划分成</a:t>
            </a:r>
            <a:r>
              <a:rPr kumimoji="1" lang="en-US" altLang="zh-CN" sz="2000" dirty="0"/>
              <a:t>3</a:t>
            </a:r>
            <a:r>
              <a:rPr kumimoji="1" lang="zh-CN" altLang="en-US" sz="2000" dirty="0"/>
              <a:t>*</a:t>
            </a:r>
            <a:r>
              <a:rPr kumimoji="1" lang="en-US" altLang="zh-CN" sz="2000" dirty="0"/>
              <a:t>3</a:t>
            </a:r>
            <a:r>
              <a:rPr kumimoji="1" lang="zh-CN" altLang="en-US" sz="2000" dirty="0"/>
              <a:t>的不重叠区域，每一个求最大值得到一个新图像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4D0C453-138C-E4CA-DF6C-3CA3251C522E}"/>
              </a:ext>
            </a:extLst>
          </p:cNvPr>
          <p:cNvSpPr txBox="1"/>
          <p:nvPr/>
        </p:nvSpPr>
        <p:spPr>
          <a:xfrm>
            <a:off x="2431595" y="5111896"/>
            <a:ext cx="1528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原始图像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1C48A28-95E5-167A-326A-F389AEC904A4}"/>
              </a:ext>
            </a:extLst>
          </p:cNvPr>
          <p:cNvSpPr/>
          <p:nvPr/>
        </p:nvSpPr>
        <p:spPr>
          <a:xfrm>
            <a:off x="8026312" y="3204497"/>
            <a:ext cx="310243" cy="3265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9D3D6CE-586B-546E-8127-24AF140EFE51}"/>
              </a:ext>
            </a:extLst>
          </p:cNvPr>
          <p:cNvSpPr/>
          <p:nvPr/>
        </p:nvSpPr>
        <p:spPr>
          <a:xfrm>
            <a:off x="8336555" y="3201345"/>
            <a:ext cx="310243" cy="326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7CD984A4-2F75-6C54-D5F0-3762BE86A1CC}"/>
              </a:ext>
            </a:extLst>
          </p:cNvPr>
          <p:cNvCxnSpPr/>
          <p:nvPr/>
        </p:nvCxnSpPr>
        <p:spPr>
          <a:xfrm>
            <a:off x="5408579" y="3726484"/>
            <a:ext cx="1498059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35599E0D-27BD-2238-BC27-1AABF862D0F5}"/>
              </a:ext>
            </a:extLst>
          </p:cNvPr>
          <p:cNvSpPr txBox="1"/>
          <p:nvPr/>
        </p:nvSpPr>
        <p:spPr>
          <a:xfrm>
            <a:off x="5408579" y="3056842"/>
            <a:ext cx="1809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*</a:t>
            </a:r>
            <a:r>
              <a:rPr kumimoji="1" lang="en-US" altLang="zh-CN" dirty="0"/>
              <a:t>3</a:t>
            </a:r>
            <a:r>
              <a:rPr kumimoji="1" lang="zh-CN" altLang="en-US" dirty="0"/>
              <a:t>池化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866FB92-968F-7D6E-0F67-3D3939EE4DEE}"/>
              </a:ext>
            </a:extLst>
          </p:cNvPr>
          <p:cNvSpPr txBox="1"/>
          <p:nvPr/>
        </p:nvSpPr>
        <p:spPr>
          <a:xfrm>
            <a:off x="7895670" y="4365744"/>
            <a:ext cx="1528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池化后结果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C74CC60-036F-422A-0343-31FB30312F9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1320" y="1960965"/>
            <a:ext cx="2969451" cy="3003118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8C8CB9CD-176C-6CA2-27AA-66B34D9E8FED}"/>
              </a:ext>
            </a:extLst>
          </p:cNvPr>
          <p:cNvSpPr/>
          <p:nvPr/>
        </p:nvSpPr>
        <p:spPr>
          <a:xfrm>
            <a:off x="2711951" y="1960965"/>
            <a:ext cx="968188" cy="986118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44262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池化操作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AE6C9D-0C29-0909-D183-FBA8AB813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4274" y="5523962"/>
            <a:ext cx="8967478" cy="679927"/>
          </a:xfrm>
        </p:spPr>
        <p:txBody>
          <a:bodyPr>
            <a:noAutofit/>
          </a:bodyPr>
          <a:lstStyle/>
          <a:p>
            <a:r>
              <a:rPr kumimoji="1" lang="zh-CN" altLang="en-US" sz="2000" dirty="0"/>
              <a:t>将原始图像划分成</a:t>
            </a:r>
            <a:r>
              <a:rPr kumimoji="1" lang="en-US" altLang="zh-CN" sz="2000" dirty="0"/>
              <a:t>3</a:t>
            </a:r>
            <a:r>
              <a:rPr kumimoji="1" lang="zh-CN" altLang="en-US" sz="2000" dirty="0"/>
              <a:t>*</a:t>
            </a:r>
            <a:r>
              <a:rPr kumimoji="1" lang="en-US" altLang="zh-CN" sz="2000" dirty="0"/>
              <a:t>3</a:t>
            </a:r>
            <a:r>
              <a:rPr kumimoji="1" lang="zh-CN" altLang="en-US" sz="2000" dirty="0"/>
              <a:t>的不重叠区域，每一个求最大值得到一个新图像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9787413-A097-AF9C-6C1D-8EA50E103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504" y="1082800"/>
            <a:ext cx="8690033" cy="397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2092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池化操作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AE6C9D-0C29-0909-D183-FBA8AB813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4274" y="5523962"/>
            <a:ext cx="8967478" cy="679927"/>
          </a:xfrm>
        </p:spPr>
        <p:txBody>
          <a:bodyPr>
            <a:noAutofit/>
          </a:bodyPr>
          <a:lstStyle/>
          <a:p>
            <a:r>
              <a:rPr kumimoji="1" lang="zh-CN" altLang="en-US" sz="2000" dirty="0"/>
              <a:t>将原始图像划分成</a:t>
            </a:r>
            <a:r>
              <a:rPr kumimoji="1" lang="en-US" altLang="zh-CN" sz="2000" dirty="0"/>
              <a:t>3</a:t>
            </a:r>
            <a:r>
              <a:rPr kumimoji="1" lang="zh-CN" altLang="en-US" sz="2000" dirty="0"/>
              <a:t>*</a:t>
            </a:r>
            <a:r>
              <a:rPr kumimoji="1" lang="en-US" altLang="zh-CN" sz="2000" dirty="0"/>
              <a:t>3</a:t>
            </a:r>
            <a:r>
              <a:rPr kumimoji="1" lang="zh-CN" altLang="en-US" sz="2000" dirty="0"/>
              <a:t>的不重叠区域，每一个求最大值得到一个新图像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CBB3324-EF2B-AE7F-5355-4D3548BD24F9}"/>
              </a:ext>
            </a:extLst>
          </p:cNvPr>
          <p:cNvSpPr txBox="1"/>
          <p:nvPr/>
        </p:nvSpPr>
        <p:spPr>
          <a:xfrm>
            <a:off x="2484549" y="4928876"/>
            <a:ext cx="1528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原始图像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08CB906-8D2B-501F-F1D0-FCA1D055A494}"/>
              </a:ext>
            </a:extLst>
          </p:cNvPr>
          <p:cNvSpPr/>
          <p:nvPr/>
        </p:nvSpPr>
        <p:spPr>
          <a:xfrm>
            <a:off x="8079266" y="3021477"/>
            <a:ext cx="310243" cy="3265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99CB173-D339-1F2A-ADB9-350DB295C8BD}"/>
              </a:ext>
            </a:extLst>
          </p:cNvPr>
          <p:cNvSpPr/>
          <p:nvPr/>
        </p:nvSpPr>
        <p:spPr>
          <a:xfrm>
            <a:off x="8389509" y="3018325"/>
            <a:ext cx="310243" cy="326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650F205-4229-3BE7-318B-904F716B2DD0}"/>
              </a:ext>
            </a:extLst>
          </p:cNvPr>
          <p:cNvSpPr/>
          <p:nvPr/>
        </p:nvSpPr>
        <p:spPr>
          <a:xfrm>
            <a:off x="8699752" y="3018324"/>
            <a:ext cx="310243" cy="3265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30F639E-E487-B544-F304-D3419ACD99EE}"/>
              </a:ext>
            </a:extLst>
          </p:cNvPr>
          <p:cNvSpPr/>
          <p:nvPr/>
        </p:nvSpPr>
        <p:spPr>
          <a:xfrm>
            <a:off x="8091201" y="3328960"/>
            <a:ext cx="310243" cy="3265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305AFF8-8122-7FCB-9D97-F5FBD6BE03E0}"/>
              </a:ext>
            </a:extLst>
          </p:cNvPr>
          <p:cNvSpPr/>
          <p:nvPr/>
        </p:nvSpPr>
        <p:spPr>
          <a:xfrm>
            <a:off x="8387440" y="3316176"/>
            <a:ext cx="310243" cy="3265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48F79E1-B7C2-6D06-3F25-3D19EB0BA143}"/>
              </a:ext>
            </a:extLst>
          </p:cNvPr>
          <p:cNvSpPr/>
          <p:nvPr/>
        </p:nvSpPr>
        <p:spPr>
          <a:xfrm>
            <a:off x="8697683" y="3328959"/>
            <a:ext cx="310243" cy="326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30D5F52-4B96-FCD6-E393-6E038291CC3C}"/>
              </a:ext>
            </a:extLst>
          </p:cNvPr>
          <p:cNvSpPr/>
          <p:nvPr/>
        </p:nvSpPr>
        <p:spPr>
          <a:xfrm>
            <a:off x="8091201" y="3636443"/>
            <a:ext cx="310243" cy="326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0116829-7D7F-1BC5-D25B-D33299ECC7D1}"/>
              </a:ext>
            </a:extLst>
          </p:cNvPr>
          <p:cNvSpPr/>
          <p:nvPr/>
        </p:nvSpPr>
        <p:spPr>
          <a:xfrm>
            <a:off x="8402833" y="3636442"/>
            <a:ext cx="310243" cy="326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1C1409A-3509-609F-4738-2C810E3094E4}"/>
              </a:ext>
            </a:extLst>
          </p:cNvPr>
          <p:cNvSpPr/>
          <p:nvPr/>
        </p:nvSpPr>
        <p:spPr>
          <a:xfrm>
            <a:off x="8697079" y="3636442"/>
            <a:ext cx="310243" cy="3265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A2C1706C-9B7A-77C2-C429-E75FDCDB591E}"/>
              </a:ext>
            </a:extLst>
          </p:cNvPr>
          <p:cNvCxnSpPr/>
          <p:nvPr/>
        </p:nvCxnSpPr>
        <p:spPr>
          <a:xfrm>
            <a:off x="5461533" y="3543464"/>
            <a:ext cx="1498059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01E693EA-4167-26E8-EF84-5A95893AB9E4}"/>
              </a:ext>
            </a:extLst>
          </p:cNvPr>
          <p:cNvSpPr txBox="1"/>
          <p:nvPr/>
        </p:nvSpPr>
        <p:spPr>
          <a:xfrm>
            <a:off x="5461533" y="2873822"/>
            <a:ext cx="1809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*</a:t>
            </a:r>
            <a:r>
              <a:rPr kumimoji="1" lang="en-US" altLang="zh-CN" dirty="0"/>
              <a:t>3</a:t>
            </a:r>
            <a:r>
              <a:rPr kumimoji="1" lang="zh-CN" altLang="en-US" dirty="0"/>
              <a:t>池化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9CBAF77-7EC1-D9BA-5C68-C6455D241848}"/>
              </a:ext>
            </a:extLst>
          </p:cNvPr>
          <p:cNvSpPr txBox="1"/>
          <p:nvPr/>
        </p:nvSpPr>
        <p:spPr>
          <a:xfrm>
            <a:off x="7948624" y="4182724"/>
            <a:ext cx="1528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池化后结果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A1F7BA58-11CF-E1DC-C7B9-8A7DEB7BF42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4274" y="1777945"/>
            <a:ext cx="2969451" cy="300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258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整体架构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F756DA1-0302-74C9-0B90-48F74AA37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599" y="2504873"/>
            <a:ext cx="9601201" cy="305552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C9B71FC-4591-1CCF-CC24-97C67AD6BBD6}"/>
              </a:ext>
            </a:extLst>
          </p:cNvPr>
          <p:cNvSpPr txBox="1"/>
          <p:nvPr/>
        </p:nvSpPr>
        <p:spPr>
          <a:xfrm>
            <a:off x="2544422" y="1761923"/>
            <a:ext cx="1739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卷积层</a:t>
            </a:r>
          </a:p>
          <a:p>
            <a:pPr algn="ctr"/>
            <a:r>
              <a:rPr kumimoji="1" lang="en-US" altLang="zh-CN" dirty="0"/>
              <a:t>Convolutional layer(C1)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9660508-8FCB-CC96-50C1-8E065C527CB0}"/>
              </a:ext>
            </a:extLst>
          </p:cNvPr>
          <p:cNvSpPr txBox="1"/>
          <p:nvPr/>
        </p:nvSpPr>
        <p:spPr>
          <a:xfrm>
            <a:off x="3265716" y="4794800"/>
            <a:ext cx="1882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池化层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Pooling layer(P1)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BA31138-5F90-654C-5F40-01109A03AA3B}"/>
              </a:ext>
            </a:extLst>
          </p:cNvPr>
          <p:cNvSpPr txBox="1"/>
          <p:nvPr/>
        </p:nvSpPr>
        <p:spPr>
          <a:xfrm>
            <a:off x="5029200" y="2057180"/>
            <a:ext cx="1033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卷积层</a:t>
            </a:r>
            <a:r>
              <a:rPr kumimoji="1" lang="en-US" altLang="zh-CN" dirty="0"/>
              <a:t>(C2)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C056303-BDA0-B01C-ADC1-88D890A21094}"/>
              </a:ext>
            </a:extLst>
          </p:cNvPr>
          <p:cNvSpPr txBox="1"/>
          <p:nvPr/>
        </p:nvSpPr>
        <p:spPr>
          <a:xfrm>
            <a:off x="5724941" y="4794800"/>
            <a:ext cx="1033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池化层</a:t>
            </a:r>
            <a:r>
              <a:rPr kumimoji="1" lang="en-US" altLang="zh-CN" dirty="0"/>
              <a:t>(P2)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2247DA7-6404-CCEB-5CAE-D246397C405A}"/>
              </a:ext>
            </a:extLst>
          </p:cNvPr>
          <p:cNvSpPr txBox="1"/>
          <p:nvPr/>
        </p:nvSpPr>
        <p:spPr>
          <a:xfrm>
            <a:off x="6957392" y="2380345"/>
            <a:ext cx="1033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卷积层</a:t>
            </a:r>
            <a:r>
              <a:rPr kumimoji="1" lang="en-US" altLang="zh-CN" dirty="0"/>
              <a:t>(C3)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FC7EE16-0960-6C6F-7C7C-64F17F9CAD1D}"/>
              </a:ext>
            </a:extLst>
          </p:cNvPr>
          <p:cNvSpPr txBox="1"/>
          <p:nvPr/>
        </p:nvSpPr>
        <p:spPr>
          <a:xfrm>
            <a:off x="7543801" y="4606045"/>
            <a:ext cx="1033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池化层</a:t>
            </a:r>
            <a:r>
              <a:rPr kumimoji="1" lang="en-US" altLang="zh-CN" dirty="0"/>
              <a:t>(P3)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B61FFE-841F-3DBD-9D10-0BEA7E6ECC12}"/>
              </a:ext>
            </a:extLst>
          </p:cNvPr>
          <p:cNvSpPr txBox="1"/>
          <p:nvPr/>
        </p:nvSpPr>
        <p:spPr>
          <a:xfrm>
            <a:off x="8686799" y="2442609"/>
            <a:ext cx="1033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卷积层</a:t>
            </a:r>
            <a:r>
              <a:rPr kumimoji="1" lang="en-US" altLang="zh-CN" dirty="0"/>
              <a:t>(C4)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4C49F31-1BE8-A61B-D03C-DD6FED758341}"/>
              </a:ext>
            </a:extLst>
          </p:cNvPr>
          <p:cNvSpPr txBox="1"/>
          <p:nvPr/>
        </p:nvSpPr>
        <p:spPr>
          <a:xfrm>
            <a:off x="9422296" y="5015846"/>
            <a:ext cx="103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特征层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8F53CAB-EA55-7309-CCE8-5AB87C3E08EA}"/>
              </a:ext>
            </a:extLst>
          </p:cNvPr>
          <p:cNvSpPr txBox="1"/>
          <p:nvPr/>
        </p:nvSpPr>
        <p:spPr>
          <a:xfrm>
            <a:off x="10287000" y="2070820"/>
            <a:ext cx="103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输出层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66E34AF-FB7D-6A9C-DA3F-B226BBA4052C}"/>
              </a:ext>
            </a:extLst>
          </p:cNvPr>
          <p:cNvSpPr txBox="1"/>
          <p:nvPr/>
        </p:nvSpPr>
        <p:spPr>
          <a:xfrm>
            <a:off x="1510752" y="5079984"/>
            <a:ext cx="103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输入层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EDFB1595-8FCC-2C07-54B1-ACB7A0FD1DDD}"/>
              </a:ext>
            </a:extLst>
          </p:cNvPr>
          <p:cNvSpPr/>
          <p:nvPr/>
        </p:nvSpPr>
        <p:spPr>
          <a:xfrm>
            <a:off x="3232079" y="2070820"/>
            <a:ext cx="3029576" cy="2975300"/>
          </a:xfrm>
          <a:prstGeom prst="ellipse">
            <a:avLst/>
          </a:prstGeom>
          <a:solidFill>
            <a:schemeClr val="accent2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4570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神经网络如何用于多分类？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7">
            <a:extLst>
              <a:ext uri="{FF2B5EF4-FFF2-40B4-BE49-F238E27FC236}">
                <a16:creationId xmlns:a16="http://schemas.microsoft.com/office/drawing/2014/main" id="{1FF457BA-BA8B-7677-69C0-14483C2D0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2716" y="1448672"/>
            <a:ext cx="5570919" cy="27759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59B4F41-C106-0F62-AAE1-F2E45D3FE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039" y="1810424"/>
            <a:ext cx="2145381" cy="205241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51A2FB6-3718-CA64-00EB-DA19D2076D77}"/>
              </a:ext>
            </a:extLst>
          </p:cNvPr>
          <p:cNvSpPr txBox="1"/>
          <p:nvPr/>
        </p:nvSpPr>
        <p:spPr>
          <a:xfrm>
            <a:off x="9634912" y="2164750"/>
            <a:ext cx="404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猫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0621B04-86E9-362B-B04B-0539A1B18D59}"/>
              </a:ext>
            </a:extLst>
          </p:cNvPr>
          <p:cNvSpPr txBox="1"/>
          <p:nvPr/>
        </p:nvSpPr>
        <p:spPr>
          <a:xfrm>
            <a:off x="9638457" y="2487270"/>
            <a:ext cx="404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狗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BCB992D-2043-E4B6-D4C8-077981BD9299}"/>
              </a:ext>
            </a:extLst>
          </p:cNvPr>
          <p:cNvSpPr txBox="1"/>
          <p:nvPr/>
        </p:nvSpPr>
        <p:spPr>
          <a:xfrm>
            <a:off x="9642002" y="2809790"/>
            <a:ext cx="404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马鼠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EE704E5-28FD-0C31-82ED-2B2FD0382AC4}"/>
              </a:ext>
            </a:extLst>
          </p:cNvPr>
          <p:cNvSpPr txBox="1"/>
          <p:nvPr/>
        </p:nvSpPr>
        <p:spPr>
          <a:xfrm>
            <a:off x="2959420" y="4773748"/>
            <a:ext cx="78185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每个神经元有不同强度的输出，记为</a:t>
            </a:r>
            <a:r>
              <a:rPr kumimoji="1" lang="en-US" altLang="zh-CN" dirty="0"/>
              <a:t>p</a:t>
            </a:r>
            <a:r>
              <a:rPr kumimoji="1" lang="en-US" altLang="zh-CN" baseline="-25000" dirty="0"/>
              <a:t>i</a:t>
            </a:r>
            <a:r>
              <a:rPr kumimoji="1" lang="en-US" altLang="zh-CN" dirty="0"/>
              <a:t>,</a:t>
            </a:r>
            <a:r>
              <a:rPr kumimoji="1" lang="zh-CN" altLang="en-US" dirty="0"/>
              <a:t>并且这些</a:t>
            </a:r>
            <a:r>
              <a:rPr kumimoji="1" lang="en-US" altLang="zh-CN" dirty="0"/>
              <a:t>p</a:t>
            </a:r>
            <a:r>
              <a:rPr kumimoji="1" lang="en-US" altLang="zh-CN" baseline="-25000" dirty="0"/>
              <a:t>i</a:t>
            </a:r>
            <a:r>
              <a:rPr kumimoji="1" lang="zh-CN" altLang="en-US" dirty="0"/>
              <a:t>满足：</a:t>
            </a:r>
            <a:endParaRPr kumimoji="1" lang="en-US" altLang="zh-CN" dirty="0"/>
          </a:p>
          <a:p>
            <a:endParaRPr kumimoji="1" lang="en-US" altLang="zh-CN" baseline="-25000" dirty="0"/>
          </a:p>
          <a:p>
            <a:r>
              <a:rPr kumimoji="1" lang="en-US" altLang="zh-CN" baseline="-25000" dirty="0"/>
              <a:t> </a:t>
            </a:r>
            <a:r>
              <a:rPr kumimoji="1" lang="zh-CN" altLang="en-US" dirty="0"/>
              <a:t>所以，</a:t>
            </a:r>
            <a:r>
              <a:rPr kumimoji="1" lang="en-US" altLang="zh-CN" dirty="0"/>
              <a:t>p</a:t>
            </a:r>
            <a:r>
              <a:rPr kumimoji="1" lang="en-US" altLang="zh-CN" baseline="-25000" dirty="0"/>
              <a:t>i</a:t>
            </a:r>
            <a:r>
              <a:rPr kumimoji="1" lang="zh-CN" altLang="en-US" dirty="0"/>
              <a:t>又可以看作是概率值</a:t>
            </a:r>
          </a:p>
          <a:p>
            <a:endParaRPr kumimoji="1" lang="zh-CN" alt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508B6EA-3C6F-B34F-20FC-A5D0F45134E4}"/>
                  </a:ext>
                </a:extLst>
              </p:cNvPr>
              <p:cNvSpPr txBox="1"/>
              <p:nvPr/>
            </p:nvSpPr>
            <p:spPr>
              <a:xfrm>
                <a:off x="8672373" y="4553299"/>
                <a:ext cx="1022524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1" lang="zh-CN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508B6EA-3C6F-B34F-20FC-A5D0F4513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2373" y="4553299"/>
                <a:ext cx="1022524" cy="778931"/>
              </a:xfrm>
              <a:prstGeom prst="rect">
                <a:avLst/>
              </a:prstGeom>
              <a:blipFill>
                <a:blip r:embed="rId6"/>
                <a:stretch>
                  <a:fillRect l="-81481" t="-109524" r="-4938" b="-1698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1B458F4C-A133-368A-8851-D0DE7753E44C}"/>
              </a:ext>
            </a:extLst>
          </p:cNvPr>
          <p:cNvCxnSpPr/>
          <p:nvPr/>
        </p:nvCxnSpPr>
        <p:spPr>
          <a:xfrm>
            <a:off x="8823067" y="2347818"/>
            <a:ext cx="629871" cy="1173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C3A65B76-87C1-ED2D-B34F-31574D348D04}"/>
              </a:ext>
            </a:extLst>
          </p:cNvPr>
          <p:cNvCxnSpPr/>
          <p:nvPr/>
        </p:nvCxnSpPr>
        <p:spPr>
          <a:xfrm>
            <a:off x="8823067" y="2684447"/>
            <a:ext cx="629871" cy="117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978DAC1F-1E6F-BF24-F731-989DA12436FF}"/>
              </a:ext>
            </a:extLst>
          </p:cNvPr>
          <p:cNvCxnSpPr/>
          <p:nvPr/>
        </p:nvCxnSpPr>
        <p:spPr>
          <a:xfrm>
            <a:off x="8823067" y="3009344"/>
            <a:ext cx="629871" cy="1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8BBA41C8-9EB6-48D1-EF45-8F49D9E200DC}"/>
              </a:ext>
            </a:extLst>
          </p:cNvPr>
          <p:cNvCxnSpPr/>
          <p:nvPr/>
        </p:nvCxnSpPr>
        <p:spPr>
          <a:xfrm>
            <a:off x="8823067" y="3320976"/>
            <a:ext cx="629871" cy="117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7961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池化操作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526330CF-F338-9700-841A-DEAC962B87F1}"/>
              </a:ext>
            </a:extLst>
          </p:cNvPr>
          <p:cNvSpPr/>
          <p:nvPr/>
        </p:nvSpPr>
        <p:spPr>
          <a:xfrm>
            <a:off x="7278617" y="2706685"/>
            <a:ext cx="140677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立方体 5">
            <a:extLst>
              <a:ext uri="{FF2B5EF4-FFF2-40B4-BE49-F238E27FC236}">
                <a16:creationId xmlns:a16="http://schemas.microsoft.com/office/drawing/2014/main" id="{03FFB031-D708-8156-E037-A9F4B51D2EB2}"/>
              </a:ext>
            </a:extLst>
          </p:cNvPr>
          <p:cNvSpPr/>
          <p:nvPr/>
        </p:nvSpPr>
        <p:spPr>
          <a:xfrm>
            <a:off x="3437557" y="2650623"/>
            <a:ext cx="1216403" cy="340723"/>
          </a:xfrm>
          <a:prstGeom prst="cube">
            <a:avLst>
              <a:gd name="adj" fmla="val 397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任意形状 8">
            <a:extLst>
              <a:ext uri="{FF2B5EF4-FFF2-40B4-BE49-F238E27FC236}">
                <a16:creationId xmlns:a16="http://schemas.microsoft.com/office/drawing/2014/main" id="{D15D2494-C2EB-A69C-42EA-48A703748125}"/>
              </a:ext>
            </a:extLst>
          </p:cNvPr>
          <p:cNvSpPr/>
          <p:nvPr/>
        </p:nvSpPr>
        <p:spPr>
          <a:xfrm>
            <a:off x="4325689" y="1743412"/>
            <a:ext cx="707522" cy="1931300"/>
          </a:xfrm>
          <a:custGeom>
            <a:avLst/>
            <a:gdLst>
              <a:gd name="connsiteX0" fmla="*/ 0 w 1411357"/>
              <a:gd name="connsiteY0" fmla="*/ 496956 h 2862469"/>
              <a:gd name="connsiteX1" fmla="*/ 0 w 1411357"/>
              <a:gd name="connsiteY1" fmla="*/ 2862469 h 2862469"/>
              <a:gd name="connsiteX2" fmla="*/ 1411357 w 1411357"/>
              <a:gd name="connsiteY2" fmla="*/ 2286000 h 2862469"/>
              <a:gd name="connsiteX3" fmla="*/ 1411357 w 1411357"/>
              <a:gd name="connsiteY3" fmla="*/ 0 h 2862469"/>
              <a:gd name="connsiteX4" fmla="*/ 0 w 1411357"/>
              <a:gd name="connsiteY4" fmla="*/ 496956 h 2862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1357" h="2862469">
                <a:moveTo>
                  <a:pt x="0" y="496956"/>
                </a:moveTo>
                <a:lnTo>
                  <a:pt x="0" y="2862469"/>
                </a:lnTo>
                <a:lnTo>
                  <a:pt x="1411357" y="2286000"/>
                </a:lnTo>
                <a:lnTo>
                  <a:pt x="1411357" y="0"/>
                </a:lnTo>
                <a:lnTo>
                  <a:pt x="0" y="496956"/>
                </a:lnTo>
                <a:close/>
              </a:path>
            </a:pathLst>
          </a:custGeom>
          <a:solidFill>
            <a:schemeClr val="accent1">
              <a:alpha val="6600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5742F81-00AD-B13B-913A-6D8D1CAB13E8}"/>
              </a:ext>
            </a:extLst>
          </p:cNvPr>
          <p:cNvSpPr/>
          <p:nvPr/>
        </p:nvSpPr>
        <p:spPr>
          <a:xfrm>
            <a:off x="3058309" y="2087514"/>
            <a:ext cx="1267379" cy="1567543"/>
          </a:xfrm>
          <a:prstGeom prst="rect">
            <a:avLst/>
          </a:prstGeom>
          <a:solidFill>
            <a:schemeClr val="accent1">
              <a:lumMod val="60000"/>
              <a:lumOff val="40000"/>
              <a:alpha val="6300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EBF57FFF-0E39-97A1-236A-AC0D801775B2}"/>
              </a:ext>
            </a:extLst>
          </p:cNvPr>
          <p:cNvSpPr/>
          <p:nvPr/>
        </p:nvSpPr>
        <p:spPr>
          <a:xfrm>
            <a:off x="3058308" y="1740541"/>
            <a:ext cx="1974902" cy="332229"/>
          </a:xfrm>
          <a:prstGeom prst="parallelogram">
            <a:avLst>
              <a:gd name="adj" fmla="val 210981"/>
            </a:avLst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47096AC-C7A4-5A11-EED4-306026CAE13F}"/>
              </a:ext>
            </a:extLst>
          </p:cNvPr>
          <p:cNvSpPr txBox="1"/>
          <p:nvPr/>
        </p:nvSpPr>
        <p:spPr>
          <a:xfrm>
            <a:off x="2664728" y="3898557"/>
            <a:ext cx="2604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kumimoji="1" lang="zh-CN" altLang="en-US" dirty="0">
                <a:solidFill>
                  <a:prstClr val="black"/>
                </a:solidFill>
                <a:latin typeface="Franklin Gothic Book" panose="020B0503020102020204"/>
                <a:ea typeface=""/>
              </a:rPr>
              <a:t>特征图（</a:t>
            </a:r>
            <a:r>
              <a:rPr kumimoji="1" lang="en-US" altLang="zh-CN" dirty="0">
                <a:solidFill>
                  <a:prstClr val="black"/>
                </a:solidFill>
                <a:latin typeface="Franklin Gothic Book" panose="020B0503020102020204"/>
                <a:ea typeface=""/>
              </a:rPr>
              <a:t>feature</a:t>
            </a:r>
            <a:r>
              <a:rPr kumimoji="1" lang="zh-CN" altLang="en-US" dirty="0">
                <a:solidFill>
                  <a:prstClr val="black"/>
                </a:solidFill>
                <a:latin typeface="Franklin Gothic Book" panose="020B0503020102020204"/>
                <a:ea typeface="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Franklin Gothic Book" panose="020B0503020102020204"/>
                <a:ea typeface=""/>
              </a:rPr>
              <a:t>maps</a:t>
            </a:r>
            <a:r>
              <a:rPr kumimoji="1" lang="zh-CN" altLang="en-US" dirty="0">
                <a:solidFill>
                  <a:prstClr val="black"/>
                </a:solidFill>
                <a:latin typeface="Franklin Gothic Book" panose="020B0503020102020204"/>
                <a:ea typeface=""/>
              </a:rPr>
              <a:t>）</a:t>
            </a:r>
          </a:p>
        </p:txBody>
      </p:sp>
      <p:sp>
        <p:nvSpPr>
          <p:cNvPr id="16" name="任意形状 15">
            <a:extLst>
              <a:ext uri="{FF2B5EF4-FFF2-40B4-BE49-F238E27FC236}">
                <a16:creationId xmlns:a16="http://schemas.microsoft.com/office/drawing/2014/main" id="{3FAA8310-0101-827D-2CF1-8B33F512C1ED}"/>
              </a:ext>
            </a:extLst>
          </p:cNvPr>
          <p:cNvSpPr/>
          <p:nvPr/>
        </p:nvSpPr>
        <p:spPr>
          <a:xfrm>
            <a:off x="8460641" y="1767199"/>
            <a:ext cx="707522" cy="1887858"/>
          </a:xfrm>
          <a:custGeom>
            <a:avLst/>
            <a:gdLst>
              <a:gd name="connsiteX0" fmla="*/ 0 w 1411357"/>
              <a:gd name="connsiteY0" fmla="*/ 496956 h 2862469"/>
              <a:gd name="connsiteX1" fmla="*/ 0 w 1411357"/>
              <a:gd name="connsiteY1" fmla="*/ 2862469 h 2862469"/>
              <a:gd name="connsiteX2" fmla="*/ 1411357 w 1411357"/>
              <a:gd name="connsiteY2" fmla="*/ 2286000 h 2862469"/>
              <a:gd name="connsiteX3" fmla="*/ 1411357 w 1411357"/>
              <a:gd name="connsiteY3" fmla="*/ 0 h 2862469"/>
              <a:gd name="connsiteX4" fmla="*/ 0 w 1411357"/>
              <a:gd name="connsiteY4" fmla="*/ 496956 h 2862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1357" h="2862469">
                <a:moveTo>
                  <a:pt x="0" y="496956"/>
                </a:moveTo>
                <a:lnTo>
                  <a:pt x="0" y="2862469"/>
                </a:lnTo>
                <a:lnTo>
                  <a:pt x="1411357" y="2286000"/>
                </a:lnTo>
                <a:lnTo>
                  <a:pt x="1411357" y="0"/>
                </a:lnTo>
                <a:lnTo>
                  <a:pt x="0" y="496956"/>
                </a:lnTo>
                <a:close/>
              </a:path>
            </a:pathLst>
          </a:custGeom>
          <a:solidFill>
            <a:schemeClr val="accent1">
              <a:alpha val="6600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79C8D74D-6BEA-720E-5671-9B354EE6720A}"/>
              </a:ext>
            </a:extLst>
          </p:cNvPr>
          <p:cNvSpPr/>
          <p:nvPr/>
        </p:nvSpPr>
        <p:spPr>
          <a:xfrm>
            <a:off x="6799680" y="1767199"/>
            <a:ext cx="2368482" cy="323376"/>
          </a:xfrm>
          <a:prstGeom prst="parallelogram">
            <a:avLst>
              <a:gd name="adj" fmla="val 210981"/>
            </a:avLst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A859D9D6-ACDD-B975-E468-E444C12A621D}"/>
              </a:ext>
            </a:extLst>
          </p:cNvPr>
          <p:cNvCxnSpPr>
            <a:endCxn id="4" idx="2"/>
          </p:cNvCxnSpPr>
          <p:nvPr/>
        </p:nvCxnSpPr>
        <p:spPr>
          <a:xfrm>
            <a:off x="4653960" y="2650623"/>
            <a:ext cx="2624657" cy="170362"/>
          </a:xfrm>
          <a:prstGeom prst="line">
            <a:avLst/>
          </a:prstGeom>
          <a:ln>
            <a:solidFill>
              <a:srgbClr val="FF7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06D1CB58-EC6F-28F0-12F9-2273F30B7D36}"/>
              </a:ext>
            </a:extLst>
          </p:cNvPr>
          <p:cNvCxnSpPr>
            <a:endCxn id="4" idx="2"/>
          </p:cNvCxnSpPr>
          <p:nvPr/>
        </p:nvCxnSpPr>
        <p:spPr>
          <a:xfrm flipV="1">
            <a:off x="4533778" y="2820985"/>
            <a:ext cx="2744839" cy="151992"/>
          </a:xfrm>
          <a:prstGeom prst="line">
            <a:avLst/>
          </a:prstGeom>
          <a:ln>
            <a:solidFill>
              <a:srgbClr val="FF7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5EF9EB86-AB09-2393-18AD-FEB20E518692}"/>
              </a:ext>
            </a:extLst>
          </p:cNvPr>
          <p:cNvSpPr txBox="1"/>
          <p:nvPr/>
        </p:nvSpPr>
        <p:spPr>
          <a:xfrm>
            <a:off x="6591786" y="3955717"/>
            <a:ext cx="2604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kumimoji="1" lang="zh-CN" altLang="en-US" dirty="0">
                <a:solidFill>
                  <a:prstClr val="black"/>
                </a:solidFill>
                <a:latin typeface="Franklin Gothic Book" panose="020B0503020102020204"/>
                <a:ea typeface=""/>
              </a:rPr>
              <a:t>特征图（</a:t>
            </a:r>
            <a:r>
              <a:rPr kumimoji="1" lang="en-US" altLang="zh-CN" dirty="0">
                <a:solidFill>
                  <a:prstClr val="black"/>
                </a:solidFill>
                <a:latin typeface="Franklin Gothic Book" panose="020B0503020102020204"/>
                <a:ea typeface=""/>
              </a:rPr>
              <a:t>feature</a:t>
            </a:r>
            <a:r>
              <a:rPr kumimoji="1" lang="zh-CN" altLang="en-US" dirty="0">
                <a:solidFill>
                  <a:prstClr val="black"/>
                </a:solidFill>
                <a:latin typeface="Franklin Gothic Book" panose="020B0503020102020204"/>
                <a:ea typeface="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Franklin Gothic Book" panose="020B0503020102020204"/>
                <a:ea typeface=""/>
              </a:rPr>
              <a:t>maps</a:t>
            </a:r>
            <a:r>
              <a:rPr kumimoji="1" lang="zh-CN" altLang="en-US" dirty="0">
                <a:solidFill>
                  <a:prstClr val="black"/>
                </a:solidFill>
                <a:latin typeface="Franklin Gothic Book" panose="020B0503020102020204"/>
                <a:ea typeface=""/>
              </a:rPr>
              <a:t>）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DBFB6BD-ED3B-7F88-F367-F8DBD6CA1C50}"/>
              </a:ext>
            </a:extLst>
          </p:cNvPr>
          <p:cNvSpPr/>
          <p:nvPr/>
        </p:nvSpPr>
        <p:spPr>
          <a:xfrm>
            <a:off x="6799679" y="2110230"/>
            <a:ext cx="1660961" cy="1525172"/>
          </a:xfrm>
          <a:prstGeom prst="rect">
            <a:avLst/>
          </a:prstGeom>
          <a:solidFill>
            <a:schemeClr val="accent1">
              <a:lumMod val="60000"/>
              <a:lumOff val="40000"/>
              <a:alpha val="66000"/>
            </a:schemeClr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D02FEC1-4DF0-88B9-83F7-A5E59A3508CD}"/>
              </a:ext>
            </a:extLst>
          </p:cNvPr>
          <p:cNvSpPr txBox="1"/>
          <p:nvPr/>
        </p:nvSpPr>
        <p:spPr>
          <a:xfrm>
            <a:off x="3467491" y="4716369"/>
            <a:ext cx="5023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对于多个特征图的卷积，要注意卷积核的维度。共有</a:t>
            </a:r>
            <a:r>
              <a:rPr kumimoji="1" lang="en-US" altLang="zh-CN" dirty="0"/>
              <a:t>n</a:t>
            </a:r>
            <a:r>
              <a:rPr kumimoji="1" lang="zh-CN" altLang="en-US" dirty="0"/>
              <a:t>个卷积核，一个卷积核有</a:t>
            </a:r>
            <a:r>
              <a:rPr kumimoji="1" lang="en-US" altLang="zh-CN" dirty="0"/>
              <a:t>m*s*s</a:t>
            </a:r>
            <a:r>
              <a:rPr kumimoji="1" lang="zh-CN" altLang="en-US" dirty="0"/>
              <a:t>个权重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55447F7-3AD1-A7DE-9828-5F217E480F64}"/>
              </a:ext>
            </a:extLst>
          </p:cNvPr>
          <p:cNvSpPr txBox="1"/>
          <p:nvPr/>
        </p:nvSpPr>
        <p:spPr>
          <a:xfrm>
            <a:off x="4045758" y="1374080"/>
            <a:ext cx="46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m</a:t>
            </a:r>
            <a:endParaRPr kumimoji="1"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84BC178-91E2-56EA-39CF-A9B893F9623B}"/>
              </a:ext>
            </a:extLst>
          </p:cNvPr>
          <p:cNvSpPr txBox="1"/>
          <p:nvPr/>
        </p:nvSpPr>
        <p:spPr>
          <a:xfrm>
            <a:off x="7937169" y="1374080"/>
            <a:ext cx="46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n</a:t>
            </a:r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36FF2E7-5978-E981-F16A-1F39574E8A5F}"/>
              </a:ext>
            </a:extLst>
          </p:cNvPr>
          <p:cNvSpPr txBox="1"/>
          <p:nvPr/>
        </p:nvSpPr>
        <p:spPr>
          <a:xfrm>
            <a:off x="9196665" y="2057272"/>
            <a:ext cx="551492" cy="383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h</a:t>
            </a:r>
            <a:endParaRPr kumimoji="1"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055ABC3-674D-58E2-A8CE-42B05E46D860}"/>
              </a:ext>
            </a:extLst>
          </p:cNvPr>
          <p:cNvSpPr txBox="1"/>
          <p:nvPr/>
        </p:nvSpPr>
        <p:spPr>
          <a:xfrm>
            <a:off x="8892416" y="3464124"/>
            <a:ext cx="551492" cy="383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</a:t>
            </a:r>
            <a:endParaRPr kumimoji="1" lang="zh-CN" altLang="en-US" dirty="0"/>
          </a:p>
        </p:txBody>
      </p:sp>
      <p:sp>
        <p:nvSpPr>
          <p:cNvPr id="27" name="平行四边形 26">
            <a:extLst>
              <a:ext uri="{FF2B5EF4-FFF2-40B4-BE49-F238E27FC236}">
                <a16:creationId xmlns:a16="http://schemas.microsoft.com/office/drawing/2014/main" id="{5B124461-D16F-8CEA-9E22-1AF8F40AE5E1}"/>
              </a:ext>
            </a:extLst>
          </p:cNvPr>
          <p:cNvSpPr/>
          <p:nvPr/>
        </p:nvSpPr>
        <p:spPr>
          <a:xfrm rot="19550613">
            <a:off x="4450150" y="2732706"/>
            <a:ext cx="285418" cy="188731"/>
          </a:xfrm>
          <a:prstGeom prst="parallelogram">
            <a:avLst>
              <a:gd name="adj" fmla="val 650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7ACB1C6E-E7AD-0FC3-EEB3-78E0C8A05D74}"/>
              </a:ext>
            </a:extLst>
          </p:cNvPr>
          <p:cNvCxnSpPr>
            <a:endCxn id="4" idx="2"/>
          </p:cNvCxnSpPr>
          <p:nvPr/>
        </p:nvCxnSpPr>
        <p:spPr>
          <a:xfrm flipV="1">
            <a:off x="4679450" y="2820985"/>
            <a:ext cx="2599167" cy="30242"/>
          </a:xfrm>
          <a:prstGeom prst="line">
            <a:avLst/>
          </a:prstGeom>
          <a:ln>
            <a:solidFill>
              <a:srgbClr val="FF7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F180B43C-1434-DE08-0DFE-7C3F01CA9230}"/>
              </a:ext>
            </a:extLst>
          </p:cNvPr>
          <p:cNvCxnSpPr>
            <a:endCxn id="4" idx="2"/>
          </p:cNvCxnSpPr>
          <p:nvPr/>
        </p:nvCxnSpPr>
        <p:spPr>
          <a:xfrm>
            <a:off x="4513283" y="2797462"/>
            <a:ext cx="2765334" cy="23523"/>
          </a:xfrm>
          <a:prstGeom prst="line">
            <a:avLst/>
          </a:prstGeom>
          <a:ln>
            <a:solidFill>
              <a:srgbClr val="FF7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137ADF82-A5B9-5F27-5E12-9C0E8D67ED2D}"/>
              </a:ext>
            </a:extLst>
          </p:cNvPr>
          <p:cNvSpPr txBox="1"/>
          <p:nvPr/>
        </p:nvSpPr>
        <p:spPr>
          <a:xfrm>
            <a:off x="4562323" y="2931954"/>
            <a:ext cx="86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s</a:t>
            </a:r>
            <a:endParaRPr kumimoji="1"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95EF30B-739D-656C-E213-B064A6AEF635}"/>
              </a:ext>
            </a:extLst>
          </p:cNvPr>
          <p:cNvSpPr txBox="1"/>
          <p:nvPr/>
        </p:nvSpPr>
        <p:spPr>
          <a:xfrm>
            <a:off x="4351091" y="2686619"/>
            <a:ext cx="86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s</a:t>
            </a:r>
            <a:endParaRPr kumimoji="1"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04F1EAA-A8C7-C6A1-8570-519FE2784B51}"/>
              </a:ext>
            </a:extLst>
          </p:cNvPr>
          <p:cNvSpPr txBox="1"/>
          <p:nvPr/>
        </p:nvSpPr>
        <p:spPr>
          <a:xfrm>
            <a:off x="3813767" y="3006090"/>
            <a:ext cx="46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67230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整体架构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CE1B1B-05D4-00F7-30D1-2F5B3813D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598" y="2171700"/>
            <a:ext cx="9601201" cy="305552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04ACF16-166A-0913-25E0-283A7054B88F}"/>
              </a:ext>
            </a:extLst>
          </p:cNvPr>
          <p:cNvSpPr txBox="1"/>
          <p:nvPr/>
        </p:nvSpPr>
        <p:spPr>
          <a:xfrm>
            <a:off x="2544421" y="1428750"/>
            <a:ext cx="1739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卷积层</a:t>
            </a:r>
          </a:p>
          <a:p>
            <a:pPr algn="ctr"/>
            <a:r>
              <a:rPr kumimoji="1" lang="en-US" altLang="zh-CN" dirty="0"/>
              <a:t>Convolutional layer(C1)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FCD03C6-F1B9-64D5-F293-B567B452551E}"/>
              </a:ext>
            </a:extLst>
          </p:cNvPr>
          <p:cNvSpPr txBox="1"/>
          <p:nvPr/>
        </p:nvSpPr>
        <p:spPr>
          <a:xfrm>
            <a:off x="3265715" y="4461627"/>
            <a:ext cx="1882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池化层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Pooling layer(P1)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7BEB76-0699-4735-0444-B7801F983FE4}"/>
              </a:ext>
            </a:extLst>
          </p:cNvPr>
          <p:cNvSpPr txBox="1"/>
          <p:nvPr/>
        </p:nvSpPr>
        <p:spPr>
          <a:xfrm>
            <a:off x="5029199" y="1724007"/>
            <a:ext cx="1033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卷积层</a:t>
            </a:r>
            <a:r>
              <a:rPr kumimoji="1" lang="en-US" altLang="zh-CN" dirty="0"/>
              <a:t>(C2)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9F35F5A-EA74-A857-27FC-CE21A69FA58A}"/>
              </a:ext>
            </a:extLst>
          </p:cNvPr>
          <p:cNvSpPr txBox="1"/>
          <p:nvPr/>
        </p:nvSpPr>
        <p:spPr>
          <a:xfrm>
            <a:off x="5724940" y="4461627"/>
            <a:ext cx="1033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池化层</a:t>
            </a:r>
            <a:r>
              <a:rPr kumimoji="1" lang="en-US" altLang="zh-CN" dirty="0"/>
              <a:t>(P2)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9FEAD1F-D7CB-CD46-34CB-4FD425857000}"/>
              </a:ext>
            </a:extLst>
          </p:cNvPr>
          <p:cNvSpPr txBox="1"/>
          <p:nvPr/>
        </p:nvSpPr>
        <p:spPr>
          <a:xfrm>
            <a:off x="6957391" y="2047172"/>
            <a:ext cx="1033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卷积层</a:t>
            </a:r>
            <a:r>
              <a:rPr kumimoji="1" lang="en-US" altLang="zh-CN" dirty="0"/>
              <a:t>(C3)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CE3D3D1-C0E0-4059-E1A3-60D639C0EB83}"/>
              </a:ext>
            </a:extLst>
          </p:cNvPr>
          <p:cNvSpPr txBox="1"/>
          <p:nvPr/>
        </p:nvSpPr>
        <p:spPr>
          <a:xfrm>
            <a:off x="7543800" y="4272872"/>
            <a:ext cx="1033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池化层</a:t>
            </a:r>
            <a:r>
              <a:rPr kumimoji="1" lang="en-US" altLang="zh-CN" dirty="0"/>
              <a:t>(P3)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A604FCA-7F87-CC94-84FC-296DD9312AFE}"/>
              </a:ext>
            </a:extLst>
          </p:cNvPr>
          <p:cNvSpPr txBox="1"/>
          <p:nvPr/>
        </p:nvSpPr>
        <p:spPr>
          <a:xfrm>
            <a:off x="8686798" y="2109436"/>
            <a:ext cx="1033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卷积层</a:t>
            </a:r>
            <a:r>
              <a:rPr kumimoji="1" lang="en-US" altLang="zh-CN" dirty="0"/>
              <a:t>(C4)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D71BF48-0FE4-35F8-61B8-08C76F92855F}"/>
              </a:ext>
            </a:extLst>
          </p:cNvPr>
          <p:cNvSpPr txBox="1"/>
          <p:nvPr/>
        </p:nvSpPr>
        <p:spPr>
          <a:xfrm>
            <a:off x="9422295" y="4682673"/>
            <a:ext cx="103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特征层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10D0DA3-DC5A-1FD9-1B67-F8CE9529A955}"/>
              </a:ext>
            </a:extLst>
          </p:cNvPr>
          <p:cNvSpPr txBox="1"/>
          <p:nvPr/>
        </p:nvSpPr>
        <p:spPr>
          <a:xfrm>
            <a:off x="10286999" y="1737647"/>
            <a:ext cx="103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输出层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DA8EE01-D8FE-7A5C-CB4D-0777017D9FB3}"/>
              </a:ext>
            </a:extLst>
          </p:cNvPr>
          <p:cNvSpPr txBox="1"/>
          <p:nvPr/>
        </p:nvSpPr>
        <p:spPr>
          <a:xfrm>
            <a:off x="1510751" y="4746811"/>
            <a:ext cx="103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输入层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F10AA4F4-50AE-4715-06FA-A31F67D3274F}"/>
              </a:ext>
            </a:extLst>
          </p:cNvPr>
          <p:cNvSpPr/>
          <p:nvPr/>
        </p:nvSpPr>
        <p:spPr>
          <a:xfrm>
            <a:off x="9091192" y="2143396"/>
            <a:ext cx="3029576" cy="2975300"/>
          </a:xfrm>
          <a:prstGeom prst="ellipse">
            <a:avLst/>
          </a:prstGeom>
          <a:solidFill>
            <a:schemeClr val="accent2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00490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学习到的特征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内容占位符 6">
            <a:extLst>
              <a:ext uri="{FF2B5EF4-FFF2-40B4-BE49-F238E27FC236}">
                <a16:creationId xmlns:a16="http://schemas.microsoft.com/office/drawing/2014/main" id="{1E59939C-AACE-A098-A262-D63EA4AB79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7046" y="1416983"/>
            <a:ext cx="84979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327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例：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MINST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内容占位符 8">
            <a:extLst>
              <a:ext uri="{FF2B5EF4-FFF2-40B4-BE49-F238E27FC236}">
                <a16:creationId xmlns:a16="http://schemas.microsoft.com/office/drawing/2014/main" id="{4BD26393-F547-5B74-CE17-8F136A6123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07771" y="1828800"/>
            <a:ext cx="3238500" cy="3200400"/>
          </a:xfrm>
          <a:prstGeom prst="rect">
            <a:avLst/>
          </a:prstGeom>
        </p:spPr>
      </p:pic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C52FAE97-DD5D-8649-FCE8-72F0602FA773}"/>
              </a:ext>
            </a:extLst>
          </p:cNvPr>
          <p:cNvCxnSpPr/>
          <p:nvPr/>
        </p:nvCxnSpPr>
        <p:spPr>
          <a:xfrm>
            <a:off x="5484421" y="3429000"/>
            <a:ext cx="120623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7DB7CE7E-755A-35FB-5E34-975BE092BD2F}"/>
              </a:ext>
            </a:extLst>
          </p:cNvPr>
          <p:cNvSpPr txBox="1"/>
          <p:nvPr/>
        </p:nvSpPr>
        <p:spPr>
          <a:xfrm>
            <a:off x="7235400" y="1543869"/>
            <a:ext cx="2431915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3900"/>
              <a:t>7</a:t>
            </a:r>
            <a:endParaRPr kumimoji="1" lang="zh-CN" altLang="en-US" sz="23900" dirty="0"/>
          </a:p>
        </p:txBody>
      </p:sp>
    </p:spTree>
    <p:extLst>
      <p:ext uri="{BB962C8B-B14F-4D97-AF65-F5344CB8AC3E}">
        <p14:creationId xmlns:p14="http://schemas.microsoft.com/office/powerpoint/2010/main" val="7576240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网络架构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123B243-BAF8-32E2-2131-B5FF43610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912" y="1292963"/>
            <a:ext cx="1124759" cy="4103500"/>
          </a:xfrm>
          <a:prstGeom prst="rect">
            <a:avLst/>
          </a:prstGeom>
        </p:spPr>
      </p:pic>
      <p:sp>
        <p:nvSpPr>
          <p:cNvPr id="11" name="立方体 10">
            <a:extLst>
              <a:ext uri="{FF2B5EF4-FFF2-40B4-BE49-F238E27FC236}">
                <a16:creationId xmlns:a16="http://schemas.microsoft.com/office/drawing/2014/main" id="{9C1A952C-A770-9B3C-EB70-E5C398E5689F}"/>
              </a:ext>
            </a:extLst>
          </p:cNvPr>
          <p:cNvSpPr/>
          <p:nvPr/>
        </p:nvSpPr>
        <p:spPr>
          <a:xfrm>
            <a:off x="2379270" y="1679090"/>
            <a:ext cx="1687750" cy="3292813"/>
          </a:xfrm>
          <a:prstGeom prst="cube">
            <a:avLst>
              <a:gd name="adj" fmla="val 72000"/>
            </a:avLst>
          </a:prstGeom>
          <a:solidFill>
            <a:srgbClr val="FF7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6D10AF5-C313-92AB-0A88-4919BEBED0FE}"/>
              </a:ext>
            </a:extLst>
          </p:cNvPr>
          <p:cNvSpPr txBox="1"/>
          <p:nvPr/>
        </p:nvSpPr>
        <p:spPr>
          <a:xfrm>
            <a:off x="3320212" y="4502999"/>
            <a:ext cx="73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28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8145DB3-42CE-6469-CB04-DDA8EDC2B303}"/>
              </a:ext>
            </a:extLst>
          </p:cNvPr>
          <p:cNvSpPr txBox="1"/>
          <p:nvPr/>
        </p:nvSpPr>
        <p:spPr>
          <a:xfrm>
            <a:off x="4087257" y="2017236"/>
            <a:ext cx="73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28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DFC48D6-E6EA-BB88-5A0B-6A5E197D34F4}"/>
              </a:ext>
            </a:extLst>
          </p:cNvPr>
          <p:cNvSpPr txBox="1"/>
          <p:nvPr/>
        </p:nvSpPr>
        <p:spPr>
          <a:xfrm>
            <a:off x="2359816" y="5028962"/>
            <a:ext cx="73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C4FDDD0-A930-F4ED-A839-1A3537BE95AD}"/>
              </a:ext>
            </a:extLst>
          </p:cNvPr>
          <p:cNvSpPr txBox="1"/>
          <p:nvPr/>
        </p:nvSpPr>
        <p:spPr>
          <a:xfrm>
            <a:off x="7295391" y="2977124"/>
            <a:ext cx="459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B28A94B1-6633-96FA-1A68-D331D42AF08F}"/>
              </a:ext>
            </a:extLst>
          </p:cNvPr>
          <p:cNvSpPr/>
          <p:nvPr/>
        </p:nvSpPr>
        <p:spPr>
          <a:xfrm>
            <a:off x="10244119" y="2116233"/>
            <a:ext cx="251661" cy="2529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817A5CD2-4F1E-BDA1-075C-8E52CB03CD5A}"/>
              </a:ext>
            </a:extLst>
          </p:cNvPr>
          <p:cNvSpPr/>
          <p:nvPr/>
        </p:nvSpPr>
        <p:spPr>
          <a:xfrm>
            <a:off x="10240878" y="2404819"/>
            <a:ext cx="251661" cy="2529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98B507FC-7110-27F8-5D48-937112E1ECC8}"/>
              </a:ext>
            </a:extLst>
          </p:cNvPr>
          <p:cNvSpPr/>
          <p:nvPr/>
        </p:nvSpPr>
        <p:spPr>
          <a:xfrm>
            <a:off x="10240877" y="2677191"/>
            <a:ext cx="251661" cy="2529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39D0B5D2-88B2-4B18-285A-E7B0F7F3E184}"/>
              </a:ext>
            </a:extLst>
          </p:cNvPr>
          <p:cNvSpPr/>
          <p:nvPr/>
        </p:nvSpPr>
        <p:spPr>
          <a:xfrm>
            <a:off x="10240879" y="2949571"/>
            <a:ext cx="251661" cy="2529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29FCFEDC-5747-2A75-87CA-EBADEAFBFCE7}"/>
              </a:ext>
            </a:extLst>
          </p:cNvPr>
          <p:cNvSpPr/>
          <p:nvPr/>
        </p:nvSpPr>
        <p:spPr>
          <a:xfrm>
            <a:off x="10240879" y="3260856"/>
            <a:ext cx="251661" cy="2529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A6D0241C-ED0E-4E2E-76FE-8B157B15ABEC}"/>
              </a:ext>
            </a:extLst>
          </p:cNvPr>
          <p:cNvSpPr/>
          <p:nvPr/>
        </p:nvSpPr>
        <p:spPr>
          <a:xfrm>
            <a:off x="10240878" y="3591596"/>
            <a:ext cx="251661" cy="2529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53637AD-52A6-2E30-916E-62862EC7AE70}"/>
              </a:ext>
            </a:extLst>
          </p:cNvPr>
          <p:cNvSpPr/>
          <p:nvPr/>
        </p:nvSpPr>
        <p:spPr>
          <a:xfrm>
            <a:off x="10237637" y="3880182"/>
            <a:ext cx="251661" cy="2529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C9B2BB6F-420A-4065-D4EC-F4D85AC75F23}"/>
              </a:ext>
            </a:extLst>
          </p:cNvPr>
          <p:cNvSpPr/>
          <p:nvPr/>
        </p:nvSpPr>
        <p:spPr>
          <a:xfrm>
            <a:off x="10237636" y="4152554"/>
            <a:ext cx="251661" cy="2529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A9C09980-05B5-E351-9021-BE4FF695229C}"/>
              </a:ext>
            </a:extLst>
          </p:cNvPr>
          <p:cNvSpPr/>
          <p:nvPr/>
        </p:nvSpPr>
        <p:spPr>
          <a:xfrm>
            <a:off x="10237638" y="4424934"/>
            <a:ext cx="251661" cy="2529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9591BC72-062A-74A0-38EF-18250411B700}"/>
              </a:ext>
            </a:extLst>
          </p:cNvPr>
          <p:cNvSpPr/>
          <p:nvPr/>
        </p:nvSpPr>
        <p:spPr>
          <a:xfrm>
            <a:off x="10237638" y="4736219"/>
            <a:ext cx="251661" cy="25291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4BD663B2-F36A-5CFD-9D9F-6506C83D03C9}"/>
              </a:ext>
            </a:extLst>
          </p:cNvPr>
          <p:cNvSpPr/>
          <p:nvPr/>
        </p:nvSpPr>
        <p:spPr>
          <a:xfrm>
            <a:off x="9314568" y="1479322"/>
            <a:ext cx="251661" cy="25291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1822B1DF-AF56-35EB-B938-C148C4701A90}"/>
              </a:ext>
            </a:extLst>
          </p:cNvPr>
          <p:cNvSpPr/>
          <p:nvPr/>
        </p:nvSpPr>
        <p:spPr>
          <a:xfrm>
            <a:off x="9311327" y="1767908"/>
            <a:ext cx="251661" cy="25291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A7397943-ADDE-F1C0-AB93-B8D581CF5C12}"/>
              </a:ext>
            </a:extLst>
          </p:cNvPr>
          <p:cNvSpPr/>
          <p:nvPr/>
        </p:nvSpPr>
        <p:spPr>
          <a:xfrm>
            <a:off x="9311326" y="2040280"/>
            <a:ext cx="251661" cy="25291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FFA5DDA7-844A-D28B-3198-CFE288E33148}"/>
              </a:ext>
            </a:extLst>
          </p:cNvPr>
          <p:cNvSpPr/>
          <p:nvPr/>
        </p:nvSpPr>
        <p:spPr>
          <a:xfrm>
            <a:off x="9311328" y="2312660"/>
            <a:ext cx="251661" cy="25291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5C930110-CC27-FAD9-1824-C725E81F677A}"/>
              </a:ext>
            </a:extLst>
          </p:cNvPr>
          <p:cNvSpPr/>
          <p:nvPr/>
        </p:nvSpPr>
        <p:spPr>
          <a:xfrm>
            <a:off x="9311328" y="2623945"/>
            <a:ext cx="251661" cy="25291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0E8F7054-9C33-7821-A6F8-654F367DD56B}"/>
              </a:ext>
            </a:extLst>
          </p:cNvPr>
          <p:cNvSpPr/>
          <p:nvPr/>
        </p:nvSpPr>
        <p:spPr>
          <a:xfrm>
            <a:off x="9311327" y="2954685"/>
            <a:ext cx="251661" cy="25291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58C23A39-9ADB-73FF-1D11-B8EC41180F1E}"/>
              </a:ext>
            </a:extLst>
          </p:cNvPr>
          <p:cNvSpPr/>
          <p:nvPr/>
        </p:nvSpPr>
        <p:spPr>
          <a:xfrm>
            <a:off x="9308086" y="3243271"/>
            <a:ext cx="251661" cy="25291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325044A0-2A84-602F-42BF-AA8DC485FA13}"/>
              </a:ext>
            </a:extLst>
          </p:cNvPr>
          <p:cNvSpPr/>
          <p:nvPr/>
        </p:nvSpPr>
        <p:spPr>
          <a:xfrm>
            <a:off x="9308085" y="3515643"/>
            <a:ext cx="251661" cy="25291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28EC044D-8D80-6F0E-9420-9E7E2FBBBCD3}"/>
              </a:ext>
            </a:extLst>
          </p:cNvPr>
          <p:cNvSpPr/>
          <p:nvPr/>
        </p:nvSpPr>
        <p:spPr>
          <a:xfrm>
            <a:off x="9308087" y="3788023"/>
            <a:ext cx="251661" cy="25291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8A9BF46B-AD79-2BF8-8FE8-643C5FF88A46}"/>
              </a:ext>
            </a:extLst>
          </p:cNvPr>
          <p:cNvSpPr/>
          <p:nvPr/>
        </p:nvSpPr>
        <p:spPr>
          <a:xfrm>
            <a:off x="9324296" y="4815904"/>
            <a:ext cx="251661" cy="25291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3C6DE53E-56C6-7DC9-13E6-83C7B6C92B25}"/>
              </a:ext>
            </a:extLst>
          </p:cNvPr>
          <p:cNvSpPr/>
          <p:nvPr/>
        </p:nvSpPr>
        <p:spPr>
          <a:xfrm>
            <a:off x="9324298" y="5088284"/>
            <a:ext cx="251661" cy="25291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2564BFB3-585A-9FAF-940A-EB6B3415F9A4}"/>
              </a:ext>
            </a:extLst>
          </p:cNvPr>
          <p:cNvSpPr/>
          <p:nvPr/>
        </p:nvSpPr>
        <p:spPr>
          <a:xfrm>
            <a:off x="9324298" y="5399569"/>
            <a:ext cx="251661" cy="25291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2157E10-D32F-074B-9708-E834B275F3D9}"/>
              </a:ext>
            </a:extLst>
          </p:cNvPr>
          <p:cNvSpPr txBox="1"/>
          <p:nvPr/>
        </p:nvSpPr>
        <p:spPr>
          <a:xfrm>
            <a:off x="9278102" y="4167393"/>
            <a:ext cx="461665" cy="67121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zh-CN"/>
              <a:t>……</a:t>
            </a:r>
            <a:endParaRPr kumimoji="1"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92F5EA7-0624-083D-08EE-9BE850F2C22E}"/>
              </a:ext>
            </a:extLst>
          </p:cNvPr>
          <p:cNvSpPr txBox="1"/>
          <p:nvPr/>
        </p:nvSpPr>
        <p:spPr>
          <a:xfrm>
            <a:off x="9087874" y="906924"/>
            <a:ext cx="1086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512</a:t>
            </a:r>
            <a:endParaRPr kumimoji="1"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1D70E88-2509-4B58-0214-37088C22B8F4}"/>
              </a:ext>
            </a:extLst>
          </p:cNvPr>
          <p:cNvSpPr txBox="1"/>
          <p:nvPr/>
        </p:nvSpPr>
        <p:spPr>
          <a:xfrm>
            <a:off x="10159756" y="1580768"/>
            <a:ext cx="1086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10</a:t>
            </a:r>
            <a:endParaRPr kumimoji="1" lang="zh-CN" altLang="en-US" dirty="0"/>
          </a:p>
        </p:txBody>
      </p: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160E0FB4-D470-AB9D-D245-B3DB15823336}"/>
              </a:ext>
            </a:extLst>
          </p:cNvPr>
          <p:cNvCxnSpPr>
            <a:stCxn id="20" idx="6"/>
          </p:cNvCxnSpPr>
          <p:nvPr/>
        </p:nvCxnSpPr>
        <p:spPr>
          <a:xfrm flipV="1">
            <a:off x="10492538" y="2803650"/>
            <a:ext cx="450723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F35A7EA5-CB2C-EE18-3FFB-2B07601C5207}"/>
              </a:ext>
            </a:extLst>
          </p:cNvPr>
          <p:cNvSpPr txBox="1"/>
          <p:nvPr/>
        </p:nvSpPr>
        <p:spPr>
          <a:xfrm>
            <a:off x="11024025" y="1908706"/>
            <a:ext cx="4167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隶属于</a:t>
            </a:r>
            <a:r>
              <a:rPr kumimoji="1" lang="en-US" altLang="zh-CN" dirty="0"/>
              <a:t>2</a:t>
            </a:r>
            <a:r>
              <a:rPr kumimoji="1" lang="zh-CN" altLang="en-US" dirty="0"/>
              <a:t>的概率</a:t>
            </a: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0DDB3080-FEA9-F10C-677A-70D40B179C04}"/>
              </a:ext>
            </a:extLst>
          </p:cNvPr>
          <p:cNvSpPr/>
          <p:nvPr/>
        </p:nvSpPr>
        <p:spPr>
          <a:xfrm>
            <a:off x="8276995" y="1456278"/>
            <a:ext cx="251661" cy="252919"/>
          </a:xfrm>
          <a:prstGeom prst="ellipse">
            <a:avLst/>
          </a:prstGeom>
          <a:solidFill>
            <a:srgbClr val="FF7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5458DF9A-9672-8106-161F-60D443972CB4}"/>
              </a:ext>
            </a:extLst>
          </p:cNvPr>
          <p:cNvSpPr/>
          <p:nvPr/>
        </p:nvSpPr>
        <p:spPr>
          <a:xfrm>
            <a:off x="8273754" y="1744864"/>
            <a:ext cx="251661" cy="252919"/>
          </a:xfrm>
          <a:prstGeom prst="ellipse">
            <a:avLst/>
          </a:prstGeom>
          <a:solidFill>
            <a:srgbClr val="FF7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F2E5A3F0-1F30-692A-90BC-39859E077C25}"/>
              </a:ext>
            </a:extLst>
          </p:cNvPr>
          <p:cNvSpPr/>
          <p:nvPr/>
        </p:nvSpPr>
        <p:spPr>
          <a:xfrm>
            <a:off x="8273753" y="2017236"/>
            <a:ext cx="251661" cy="252919"/>
          </a:xfrm>
          <a:prstGeom prst="ellipse">
            <a:avLst/>
          </a:prstGeom>
          <a:solidFill>
            <a:srgbClr val="FF7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2DE6FF5F-B6D8-98EF-FE6E-3E6BEE7AB7A3}"/>
              </a:ext>
            </a:extLst>
          </p:cNvPr>
          <p:cNvSpPr/>
          <p:nvPr/>
        </p:nvSpPr>
        <p:spPr>
          <a:xfrm>
            <a:off x="8273755" y="2289616"/>
            <a:ext cx="251661" cy="252919"/>
          </a:xfrm>
          <a:prstGeom prst="ellipse">
            <a:avLst/>
          </a:prstGeom>
          <a:solidFill>
            <a:srgbClr val="FF7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4F6295FC-65A2-EDCD-7DD5-A23987E7667F}"/>
              </a:ext>
            </a:extLst>
          </p:cNvPr>
          <p:cNvSpPr/>
          <p:nvPr/>
        </p:nvSpPr>
        <p:spPr>
          <a:xfrm>
            <a:off x="8273755" y="2600901"/>
            <a:ext cx="251661" cy="252919"/>
          </a:xfrm>
          <a:prstGeom prst="ellipse">
            <a:avLst/>
          </a:prstGeom>
          <a:solidFill>
            <a:srgbClr val="FF7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F8211CF3-0517-E69C-B944-60297D3FD924}"/>
              </a:ext>
            </a:extLst>
          </p:cNvPr>
          <p:cNvSpPr/>
          <p:nvPr/>
        </p:nvSpPr>
        <p:spPr>
          <a:xfrm>
            <a:off x="8273754" y="2931641"/>
            <a:ext cx="251661" cy="252919"/>
          </a:xfrm>
          <a:prstGeom prst="ellipse">
            <a:avLst/>
          </a:prstGeom>
          <a:solidFill>
            <a:srgbClr val="FF7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6DFA25BD-47FC-5955-1AEB-C22C8A57CCCE}"/>
              </a:ext>
            </a:extLst>
          </p:cNvPr>
          <p:cNvSpPr/>
          <p:nvPr/>
        </p:nvSpPr>
        <p:spPr>
          <a:xfrm>
            <a:off x="8270513" y="3220227"/>
            <a:ext cx="251661" cy="252919"/>
          </a:xfrm>
          <a:prstGeom prst="ellipse">
            <a:avLst/>
          </a:prstGeom>
          <a:solidFill>
            <a:srgbClr val="FF7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3A443156-2D1A-0E8A-63B7-4053FEB20CE1}"/>
              </a:ext>
            </a:extLst>
          </p:cNvPr>
          <p:cNvSpPr/>
          <p:nvPr/>
        </p:nvSpPr>
        <p:spPr>
          <a:xfrm>
            <a:off x="8270512" y="3492599"/>
            <a:ext cx="251661" cy="252919"/>
          </a:xfrm>
          <a:prstGeom prst="ellipse">
            <a:avLst/>
          </a:prstGeom>
          <a:solidFill>
            <a:srgbClr val="FF7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3A78C73C-FE23-BA38-9CF4-1DFB4668EAE2}"/>
              </a:ext>
            </a:extLst>
          </p:cNvPr>
          <p:cNvSpPr/>
          <p:nvPr/>
        </p:nvSpPr>
        <p:spPr>
          <a:xfrm>
            <a:off x="8270514" y="3764979"/>
            <a:ext cx="251661" cy="252919"/>
          </a:xfrm>
          <a:prstGeom prst="ellipse">
            <a:avLst/>
          </a:prstGeom>
          <a:solidFill>
            <a:srgbClr val="FF7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F74BC22D-590E-35F8-19B7-CFE3D9D293A8}"/>
              </a:ext>
            </a:extLst>
          </p:cNvPr>
          <p:cNvSpPr/>
          <p:nvPr/>
        </p:nvSpPr>
        <p:spPr>
          <a:xfrm>
            <a:off x="8286723" y="4792860"/>
            <a:ext cx="251661" cy="252919"/>
          </a:xfrm>
          <a:prstGeom prst="ellipse">
            <a:avLst/>
          </a:prstGeom>
          <a:solidFill>
            <a:srgbClr val="FF7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6209CA75-08A3-56CD-EA30-7CB146EDFDDE}"/>
              </a:ext>
            </a:extLst>
          </p:cNvPr>
          <p:cNvSpPr/>
          <p:nvPr/>
        </p:nvSpPr>
        <p:spPr>
          <a:xfrm>
            <a:off x="8286725" y="5065240"/>
            <a:ext cx="251661" cy="252919"/>
          </a:xfrm>
          <a:prstGeom prst="ellipse">
            <a:avLst/>
          </a:prstGeom>
          <a:solidFill>
            <a:srgbClr val="FF7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26D5B12E-C1DA-CAB9-CE1D-64B43176F607}"/>
              </a:ext>
            </a:extLst>
          </p:cNvPr>
          <p:cNvSpPr/>
          <p:nvPr/>
        </p:nvSpPr>
        <p:spPr>
          <a:xfrm>
            <a:off x="8286725" y="5376525"/>
            <a:ext cx="251661" cy="252919"/>
          </a:xfrm>
          <a:prstGeom prst="ellipse">
            <a:avLst/>
          </a:prstGeom>
          <a:solidFill>
            <a:srgbClr val="FF7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C2E5E139-3A59-E527-4875-C45426252676}"/>
              </a:ext>
            </a:extLst>
          </p:cNvPr>
          <p:cNvSpPr txBox="1"/>
          <p:nvPr/>
        </p:nvSpPr>
        <p:spPr>
          <a:xfrm>
            <a:off x="8240529" y="4144349"/>
            <a:ext cx="461665" cy="67121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zh-CN"/>
              <a:t>……</a:t>
            </a:r>
            <a:endParaRPr kumimoji="1" lang="zh-CN" altLang="en-US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15C86957-1C25-5754-0D98-8B19D07CB940}"/>
              </a:ext>
            </a:extLst>
          </p:cNvPr>
          <p:cNvSpPr txBox="1"/>
          <p:nvPr/>
        </p:nvSpPr>
        <p:spPr>
          <a:xfrm>
            <a:off x="7995042" y="921411"/>
            <a:ext cx="1086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7</a:t>
            </a:r>
            <a:r>
              <a:rPr kumimoji="1" lang="zh-CN" altLang="en-US" dirty="0"/>
              <a:t>*</a:t>
            </a:r>
            <a:r>
              <a:rPr kumimoji="1" lang="en-US" altLang="zh-CN" dirty="0"/>
              <a:t>7</a:t>
            </a:r>
            <a:r>
              <a:rPr kumimoji="1" lang="zh-CN" altLang="en-US" dirty="0"/>
              <a:t>*</a:t>
            </a:r>
            <a:r>
              <a:rPr kumimoji="1" lang="en-US" altLang="zh-CN" dirty="0"/>
              <a:t>8</a:t>
            </a:r>
            <a:endParaRPr kumimoji="1" lang="zh-CN" altLang="en-US" dirty="0"/>
          </a:p>
        </p:txBody>
      </p:sp>
      <p:sp>
        <p:nvSpPr>
          <p:cNvPr id="59" name="立方体 58">
            <a:extLst>
              <a:ext uri="{FF2B5EF4-FFF2-40B4-BE49-F238E27FC236}">
                <a16:creationId xmlns:a16="http://schemas.microsoft.com/office/drawing/2014/main" id="{5696840C-51BD-1C2F-6B45-4413CC9A98D1}"/>
              </a:ext>
            </a:extLst>
          </p:cNvPr>
          <p:cNvSpPr/>
          <p:nvPr/>
        </p:nvSpPr>
        <p:spPr>
          <a:xfrm>
            <a:off x="3743549" y="2710095"/>
            <a:ext cx="941150" cy="1786151"/>
          </a:xfrm>
          <a:prstGeom prst="cube">
            <a:avLst>
              <a:gd name="adj" fmla="val 59597"/>
            </a:avLst>
          </a:prstGeom>
          <a:solidFill>
            <a:srgbClr val="FF7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613CB52-2E59-F65C-2CFC-A0212F4015D7}"/>
              </a:ext>
            </a:extLst>
          </p:cNvPr>
          <p:cNvSpPr txBox="1"/>
          <p:nvPr/>
        </p:nvSpPr>
        <p:spPr>
          <a:xfrm>
            <a:off x="4409893" y="4235007"/>
            <a:ext cx="73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14</a:t>
            </a:r>
            <a:endParaRPr kumimoji="1" lang="zh-CN" altLang="en-US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D1398AE5-019F-2602-521E-550A8BD73536}"/>
              </a:ext>
            </a:extLst>
          </p:cNvPr>
          <p:cNvSpPr txBox="1"/>
          <p:nvPr/>
        </p:nvSpPr>
        <p:spPr>
          <a:xfrm>
            <a:off x="4676856" y="3069006"/>
            <a:ext cx="459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14</a:t>
            </a:r>
            <a:endParaRPr kumimoji="1"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AAE2BAAC-70B2-B874-8EDA-9A1C3471A2C1}"/>
              </a:ext>
            </a:extLst>
          </p:cNvPr>
          <p:cNvSpPr txBox="1"/>
          <p:nvPr/>
        </p:nvSpPr>
        <p:spPr>
          <a:xfrm>
            <a:off x="3799483" y="4628047"/>
            <a:ext cx="73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63" name="立方体 62">
            <a:extLst>
              <a:ext uri="{FF2B5EF4-FFF2-40B4-BE49-F238E27FC236}">
                <a16:creationId xmlns:a16="http://schemas.microsoft.com/office/drawing/2014/main" id="{1BD2DB56-ED48-A7BF-2744-59BF50BFB5EE}"/>
              </a:ext>
            </a:extLst>
          </p:cNvPr>
          <p:cNvSpPr/>
          <p:nvPr/>
        </p:nvSpPr>
        <p:spPr>
          <a:xfrm>
            <a:off x="5091771" y="2765993"/>
            <a:ext cx="1310811" cy="1631740"/>
          </a:xfrm>
          <a:prstGeom prst="cube">
            <a:avLst>
              <a:gd name="adj" fmla="val 35174"/>
            </a:avLst>
          </a:prstGeom>
          <a:solidFill>
            <a:srgbClr val="FF7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C8DBA9B8-4081-140C-46AF-8E359FFDF675}"/>
              </a:ext>
            </a:extLst>
          </p:cNvPr>
          <p:cNvSpPr txBox="1"/>
          <p:nvPr/>
        </p:nvSpPr>
        <p:spPr>
          <a:xfrm>
            <a:off x="6127777" y="4056789"/>
            <a:ext cx="549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264A1BAA-D6FF-411B-1D92-7F5C63EF08F0}"/>
              </a:ext>
            </a:extLst>
          </p:cNvPr>
          <p:cNvSpPr txBox="1"/>
          <p:nvPr/>
        </p:nvSpPr>
        <p:spPr>
          <a:xfrm>
            <a:off x="6387985" y="3193561"/>
            <a:ext cx="459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9E7E6AAD-E1B6-FBB1-CFEB-3C3BAAF6FD4A}"/>
              </a:ext>
            </a:extLst>
          </p:cNvPr>
          <p:cNvSpPr txBox="1"/>
          <p:nvPr/>
        </p:nvSpPr>
        <p:spPr>
          <a:xfrm>
            <a:off x="5337413" y="4499279"/>
            <a:ext cx="73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8</a:t>
            </a:r>
            <a:endParaRPr kumimoji="1" lang="zh-CN" altLang="en-US" dirty="0"/>
          </a:p>
        </p:txBody>
      </p:sp>
      <p:sp>
        <p:nvSpPr>
          <p:cNvPr id="67" name="立方体 66">
            <a:extLst>
              <a:ext uri="{FF2B5EF4-FFF2-40B4-BE49-F238E27FC236}">
                <a16:creationId xmlns:a16="http://schemas.microsoft.com/office/drawing/2014/main" id="{238BADF8-3D39-490E-6E1E-8CCB9CE61047}"/>
              </a:ext>
            </a:extLst>
          </p:cNvPr>
          <p:cNvSpPr/>
          <p:nvPr/>
        </p:nvSpPr>
        <p:spPr>
          <a:xfrm>
            <a:off x="6809654" y="3310578"/>
            <a:ext cx="1051787" cy="788057"/>
          </a:xfrm>
          <a:prstGeom prst="cube">
            <a:avLst>
              <a:gd name="adj" fmla="val 32564"/>
            </a:avLst>
          </a:prstGeom>
          <a:solidFill>
            <a:srgbClr val="FF7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792DB75E-D955-7486-5DF7-FAC3A7E9C0B0}"/>
              </a:ext>
            </a:extLst>
          </p:cNvPr>
          <p:cNvSpPr txBox="1"/>
          <p:nvPr/>
        </p:nvSpPr>
        <p:spPr>
          <a:xfrm>
            <a:off x="7032168" y="4183595"/>
            <a:ext cx="73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8</a:t>
            </a:r>
            <a:endParaRPr kumimoji="1" lang="zh-CN" altLang="en-US" dirty="0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B2DB5F2C-9F8F-3F5F-7670-EF83EF251214}"/>
              </a:ext>
            </a:extLst>
          </p:cNvPr>
          <p:cNvSpPr txBox="1"/>
          <p:nvPr/>
        </p:nvSpPr>
        <p:spPr>
          <a:xfrm>
            <a:off x="7640138" y="3956449"/>
            <a:ext cx="549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7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70324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9670878-8E8F-CB1A-8EBC-2EEC8D85498A}"/>
              </a:ext>
            </a:extLst>
          </p:cNvPr>
          <p:cNvSpPr/>
          <p:nvPr/>
        </p:nvSpPr>
        <p:spPr>
          <a:xfrm>
            <a:off x="3524320" y="80318"/>
            <a:ext cx="7145227" cy="56323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</a:rPr>
              <a:t>depth = [4, 8]</a:t>
            </a:r>
          </a:p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class</a:t>
            </a:r>
            <a:r>
              <a:rPr lang="en-US" altLang="zh-CN" dirty="0">
                <a:solidFill>
                  <a:srgbClr val="333333"/>
                </a:solidFill>
              </a:rPr>
              <a:t> </a:t>
            </a:r>
            <a:r>
              <a:rPr lang="en-US" altLang="zh-CN" dirty="0" err="1">
                <a:solidFill>
                  <a:srgbClr val="0070C0"/>
                </a:solidFill>
              </a:rPr>
              <a:t>ConvNet</a:t>
            </a:r>
            <a:r>
              <a:rPr lang="en-US" altLang="zh-CN" dirty="0">
                <a:solidFill>
                  <a:srgbClr val="333333"/>
                </a:solidFill>
              </a:rPr>
              <a:t>(</a:t>
            </a:r>
            <a:r>
              <a:rPr lang="en-US" altLang="zh-CN" dirty="0" err="1">
                <a:solidFill>
                  <a:srgbClr val="333333"/>
                </a:solidFill>
              </a:rPr>
              <a:t>nn.Module</a:t>
            </a:r>
            <a:r>
              <a:rPr lang="en-US" altLang="zh-CN" dirty="0">
                <a:solidFill>
                  <a:srgbClr val="333333"/>
                </a:solidFill>
              </a:rPr>
              <a:t>):</a:t>
            </a:r>
          </a:p>
          <a:p>
            <a:r>
              <a:rPr lang="en-US" altLang="zh-CN" dirty="0">
                <a:solidFill>
                  <a:srgbClr val="333333"/>
                </a:solidFill>
              </a:rPr>
              <a:t>    </a:t>
            </a:r>
            <a:r>
              <a:rPr lang="en-US" altLang="zh-CN" b="1" dirty="0" err="1">
                <a:solidFill>
                  <a:schemeClr val="accent6">
                    <a:lumMod val="75000"/>
                  </a:schemeClr>
                </a:solidFill>
              </a:rPr>
              <a:t>def</a:t>
            </a:r>
            <a:r>
              <a:rPr lang="en-US" altLang="zh-CN" dirty="0">
                <a:solidFill>
                  <a:srgbClr val="333333"/>
                </a:solidFill>
              </a:rPr>
              <a:t> </a:t>
            </a:r>
            <a:r>
              <a:rPr lang="en-US" altLang="zh-CN" dirty="0">
                <a:solidFill>
                  <a:srgbClr val="0070C0"/>
                </a:solidFill>
              </a:rPr>
              <a:t>__</a:t>
            </a:r>
            <a:r>
              <a:rPr lang="en-US" altLang="zh-CN" dirty="0" err="1">
                <a:solidFill>
                  <a:srgbClr val="0070C0"/>
                </a:solidFill>
              </a:rPr>
              <a:t>init</a:t>
            </a:r>
            <a:r>
              <a:rPr lang="en-US" altLang="zh-CN" dirty="0">
                <a:solidFill>
                  <a:srgbClr val="0070C0"/>
                </a:solidFill>
              </a:rPr>
              <a:t>__</a:t>
            </a:r>
            <a:r>
              <a:rPr lang="en-US" altLang="zh-CN" dirty="0">
                <a:solidFill>
                  <a:srgbClr val="333333"/>
                </a:solidFill>
              </a:rPr>
              <a:t>(self):</a:t>
            </a:r>
          </a:p>
          <a:p>
            <a:r>
              <a:rPr lang="en-US" altLang="zh-CN" dirty="0">
                <a:solidFill>
                  <a:srgbClr val="333333"/>
                </a:solidFill>
              </a:rPr>
              <a:t>       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super</a:t>
            </a:r>
            <a:r>
              <a:rPr lang="en-US" altLang="zh-CN" dirty="0">
                <a:solidFill>
                  <a:srgbClr val="333333"/>
                </a:solidFill>
              </a:rPr>
              <a:t>(</a:t>
            </a:r>
            <a:r>
              <a:rPr lang="en-US" altLang="zh-CN" dirty="0" err="1">
                <a:solidFill>
                  <a:srgbClr val="333333"/>
                </a:solidFill>
              </a:rPr>
              <a:t>ConvNet</a:t>
            </a:r>
            <a:r>
              <a:rPr lang="en-US" altLang="zh-CN" dirty="0">
                <a:solidFill>
                  <a:srgbClr val="333333"/>
                </a:solidFill>
              </a:rPr>
              <a:t>, self).__</a:t>
            </a:r>
            <a:r>
              <a:rPr lang="en-US" altLang="zh-CN" dirty="0" err="1">
                <a:solidFill>
                  <a:srgbClr val="333333"/>
                </a:solidFill>
              </a:rPr>
              <a:t>init</a:t>
            </a:r>
            <a:r>
              <a:rPr lang="en-US" altLang="zh-CN" dirty="0">
                <a:solidFill>
                  <a:srgbClr val="333333"/>
                </a:solidFill>
              </a:rPr>
              <a:t>__()</a:t>
            </a:r>
          </a:p>
          <a:p>
            <a:r>
              <a:rPr lang="zh-CN" altLang="en-US" dirty="0">
                <a:solidFill>
                  <a:srgbClr val="333333"/>
                </a:solidFill>
              </a:rPr>
              <a:t>        </a:t>
            </a:r>
            <a:r>
              <a:rPr lang="en-US" altLang="zh-CN" dirty="0">
                <a:solidFill>
                  <a:srgbClr val="333333"/>
                </a:solidFill>
              </a:rPr>
              <a:t>self.conv1 = nn.Conv2d(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altLang="zh-CN" dirty="0">
                <a:solidFill>
                  <a:srgbClr val="333333"/>
                </a:solidFill>
              </a:rPr>
              <a:t>,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4</a:t>
            </a:r>
            <a:r>
              <a:rPr lang="en-US" altLang="zh-CN" dirty="0">
                <a:solidFill>
                  <a:srgbClr val="333333"/>
                </a:solidFill>
              </a:rPr>
              <a:t>,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5</a:t>
            </a:r>
            <a:r>
              <a:rPr lang="en-US" altLang="zh-CN" dirty="0">
                <a:solidFill>
                  <a:srgbClr val="333333"/>
                </a:solidFill>
              </a:rPr>
              <a:t>, padding =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altLang="zh-CN" dirty="0">
                <a:solidFill>
                  <a:srgbClr val="333333"/>
                </a:solidFill>
              </a:rPr>
              <a:t>)</a:t>
            </a:r>
          </a:p>
          <a:p>
            <a:r>
              <a:rPr lang="en-US" altLang="zh-CN" dirty="0">
                <a:solidFill>
                  <a:srgbClr val="333333"/>
                </a:solidFill>
              </a:rPr>
              <a:t>        </a:t>
            </a:r>
            <a:r>
              <a:rPr lang="en-US" altLang="zh-CN" dirty="0" err="1">
                <a:solidFill>
                  <a:srgbClr val="333333"/>
                </a:solidFill>
              </a:rPr>
              <a:t>self.pool</a:t>
            </a:r>
            <a:r>
              <a:rPr lang="en-US" altLang="zh-CN" dirty="0">
                <a:solidFill>
                  <a:srgbClr val="333333"/>
                </a:solidFill>
              </a:rPr>
              <a:t> = nn.MaxPool2d(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altLang="zh-CN" dirty="0">
                <a:solidFill>
                  <a:srgbClr val="333333"/>
                </a:solidFill>
              </a:rPr>
              <a:t>,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altLang="zh-CN" dirty="0">
                <a:solidFill>
                  <a:srgbClr val="333333"/>
                </a:solidFill>
              </a:rPr>
              <a:t>)</a:t>
            </a:r>
          </a:p>
          <a:p>
            <a:r>
              <a:rPr lang="en-US" altLang="zh-CN" dirty="0">
                <a:solidFill>
                  <a:srgbClr val="333333"/>
                </a:solidFill>
              </a:rPr>
              <a:t>        self.conv2 = nn.Conv2d(depth[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r>
              <a:rPr lang="en-US" altLang="zh-CN" dirty="0">
                <a:solidFill>
                  <a:srgbClr val="333333"/>
                </a:solidFill>
              </a:rPr>
              <a:t>], depth[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altLang="zh-CN" dirty="0">
                <a:solidFill>
                  <a:srgbClr val="333333"/>
                </a:solidFill>
              </a:rPr>
              <a:t>],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5</a:t>
            </a:r>
            <a:r>
              <a:rPr lang="en-US" altLang="zh-CN" dirty="0">
                <a:solidFill>
                  <a:srgbClr val="333333"/>
                </a:solidFill>
              </a:rPr>
              <a:t>, padding =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altLang="zh-CN" dirty="0">
                <a:solidFill>
                  <a:srgbClr val="333333"/>
                </a:solidFill>
              </a:rPr>
              <a:t>)</a:t>
            </a:r>
          </a:p>
          <a:p>
            <a:r>
              <a:rPr lang="en-US" altLang="zh-CN" dirty="0">
                <a:solidFill>
                  <a:srgbClr val="333333"/>
                </a:solidFill>
              </a:rPr>
              <a:t>        self.fc1 = </a:t>
            </a:r>
            <a:r>
              <a:rPr lang="en-US" altLang="zh-CN" dirty="0" err="1">
                <a:solidFill>
                  <a:srgbClr val="333333"/>
                </a:solidFill>
              </a:rPr>
              <a:t>nn.Linear</a:t>
            </a:r>
            <a:r>
              <a:rPr lang="en-US" altLang="zh-CN" dirty="0">
                <a:solidFill>
                  <a:srgbClr val="333333"/>
                </a:solidFill>
              </a:rPr>
              <a:t>(</a:t>
            </a:r>
            <a:r>
              <a:rPr lang="en-US" altLang="zh-CN" dirty="0" err="1">
                <a:solidFill>
                  <a:srgbClr val="333333"/>
                </a:solidFill>
              </a:rPr>
              <a:t>image_size</a:t>
            </a:r>
            <a:r>
              <a:rPr lang="en-US" altLang="zh-CN" dirty="0">
                <a:solidFill>
                  <a:srgbClr val="333333"/>
                </a:solidFill>
              </a:rPr>
              <a:t> </a:t>
            </a:r>
            <a:r>
              <a:rPr lang="en-US" altLang="zh-CN" dirty="0">
                <a:solidFill>
                  <a:srgbClr val="FF40FF"/>
                </a:solidFill>
              </a:rPr>
              <a:t>//</a:t>
            </a:r>
            <a:r>
              <a:rPr lang="en-US" altLang="zh-CN" dirty="0">
                <a:solidFill>
                  <a:srgbClr val="333333"/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4</a:t>
            </a:r>
            <a:r>
              <a:rPr lang="en-US" altLang="zh-CN" dirty="0">
                <a:solidFill>
                  <a:srgbClr val="333333"/>
                </a:solidFill>
              </a:rPr>
              <a:t> </a:t>
            </a:r>
            <a:r>
              <a:rPr lang="en-US" altLang="zh-CN" dirty="0">
                <a:solidFill>
                  <a:srgbClr val="FF40FF"/>
                </a:solidFill>
              </a:rPr>
              <a:t>*</a:t>
            </a:r>
            <a:r>
              <a:rPr lang="en-US" altLang="zh-CN" dirty="0">
                <a:solidFill>
                  <a:srgbClr val="333333"/>
                </a:solidFill>
              </a:rPr>
              <a:t> </a:t>
            </a:r>
            <a:r>
              <a:rPr lang="en-US" altLang="zh-CN" dirty="0" err="1">
                <a:solidFill>
                  <a:srgbClr val="333333"/>
                </a:solidFill>
              </a:rPr>
              <a:t>image_size</a:t>
            </a:r>
            <a:r>
              <a:rPr lang="en-US" altLang="zh-CN" dirty="0">
                <a:solidFill>
                  <a:srgbClr val="333333"/>
                </a:solidFill>
              </a:rPr>
              <a:t> </a:t>
            </a:r>
            <a:r>
              <a:rPr lang="en-US" altLang="zh-CN" dirty="0">
                <a:solidFill>
                  <a:srgbClr val="FF40FF"/>
                </a:solidFill>
              </a:rPr>
              <a:t>//</a:t>
            </a:r>
            <a:r>
              <a:rPr lang="en-US" altLang="zh-CN" dirty="0">
                <a:solidFill>
                  <a:srgbClr val="333333"/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4</a:t>
            </a:r>
            <a:r>
              <a:rPr lang="en-US" altLang="zh-CN" dirty="0">
                <a:solidFill>
                  <a:srgbClr val="333333"/>
                </a:solidFill>
              </a:rPr>
              <a:t> </a:t>
            </a:r>
            <a:r>
              <a:rPr lang="en-US" altLang="zh-CN" dirty="0">
                <a:solidFill>
                  <a:srgbClr val="FF40FF"/>
                </a:solidFill>
              </a:rPr>
              <a:t>*</a:t>
            </a:r>
            <a:r>
              <a:rPr lang="en-US" altLang="zh-CN" dirty="0">
                <a:solidFill>
                  <a:srgbClr val="333333"/>
                </a:solidFill>
              </a:rPr>
              <a:t> depth[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altLang="zh-CN" dirty="0">
                <a:solidFill>
                  <a:srgbClr val="333333"/>
                </a:solidFill>
              </a:rPr>
              <a:t>] ,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512</a:t>
            </a:r>
            <a:r>
              <a:rPr lang="en-US" altLang="zh-CN" dirty="0">
                <a:solidFill>
                  <a:srgbClr val="333333"/>
                </a:solidFill>
              </a:rPr>
              <a:t>)</a:t>
            </a:r>
          </a:p>
          <a:p>
            <a:r>
              <a:rPr lang="en-US" altLang="zh-CN" dirty="0">
                <a:solidFill>
                  <a:srgbClr val="333333"/>
                </a:solidFill>
              </a:rPr>
              <a:t>        self.fc2 = </a:t>
            </a:r>
            <a:r>
              <a:rPr lang="en-US" altLang="zh-CN" dirty="0" err="1">
                <a:solidFill>
                  <a:srgbClr val="333333"/>
                </a:solidFill>
              </a:rPr>
              <a:t>nn.Linear</a:t>
            </a:r>
            <a:r>
              <a:rPr lang="en-US" altLang="zh-CN" dirty="0">
                <a:solidFill>
                  <a:srgbClr val="333333"/>
                </a:solidFill>
              </a:rPr>
              <a:t>(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512</a:t>
            </a:r>
            <a:r>
              <a:rPr lang="en-US" altLang="zh-CN" dirty="0">
                <a:solidFill>
                  <a:srgbClr val="333333"/>
                </a:solidFill>
              </a:rPr>
              <a:t>, </a:t>
            </a:r>
            <a:r>
              <a:rPr lang="en-US" altLang="zh-CN" dirty="0" err="1">
                <a:solidFill>
                  <a:srgbClr val="333333"/>
                </a:solidFill>
              </a:rPr>
              <a:t>num_classes</a:t>
            </a:r>
            <a:r>
              <a:rPr lang="en-US" altLang="zh-CN" dirty="0">
                <a:solidFill>
                  <a:srgbClr val="333333"/>
                </a:solidFill>
              </a:rPr>
              <a:t>)</a:t>
            </a:r>
            <a:endParaRPr lang="zh-CN" altLang="en-US" dirty="0">
              <a:solidFill>
                <a:srgbClr val="333333"/>
              </a:solidFill>
            </a:endParaRPr>
          </a:p>
          <a:p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</a:rPr>
              <a:t>    </a:t>
            </a:r>
            <a:r>
              <a:rPr lang="en-US" altLang="zh-CN" b="1" dirty="0" err="1">
                <a:solidFill>
                  <a:schemeClr val="accent6">
                    <a:lumMod val="75000"/>
                  </a:schemeClr>
                </a:solidFill>
              </a:rPr>
              <a:t>def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 forward</a:t>
            </a:r>
            <a:r>
              <a:rPr lang="en-US" altLang="zh-CN" dirty="0">
                <a:solidFill>
                  <a:srgbClr val="333333"/>
                </a:solidFill>
              </a:rPr>
              <a:t>(self, x):</a:t>
            </a:r>
            <a:endParaRPr lang="zh-CN" altLang="en-US" dirty="0">
              <a:solidFill>
                <a:srgbClr val="333333"/>
              </a:solidFill>
            </a:endParaRPr>
          </a:p>
          <a:p>
            <a:r>
              <a:rPr lang="en-US" altLang="zh-CN" dirty="0">
                <a:solidFill>
                  <a:srgbClr val="333333"/>
                </a:solidFill>
              </a:rPr>
              <a:t>        x = </a:t>
            </a:r>
            <a:r>
              <a:rPr lang="en-US" altLang="zh-CN" dirty="0" err="1">
                <a:solidFill>
                  <a:srgbClr val="333333"/>
                </a:solidFill>
              </a:rPr>
              <a:t>F.relu</a:t>
            </a:r>
            <a:r>
              <a:rPr lang="en-US" altLang="zh-CN" dirty="0">
                <a:solidFill>
                  <a:srgbClr val="333333"/>
                </a:solidFill>
              </a:rPr>
              <a:t>(self.conv1(x))</a:t>
            </a:r>
            <a:endParaRPr lang="zh-CN" altLang="en-US" dirty="0">
              <a:solidFill>
                <a:srgbClr val="333333"/>
              </a:solidFill>
            </a:endParaRPr>
          </a:p>
          <a:p>
            <a:r>
              <a:rPr lang="en-US" altLang="zh-CN" dirty="0">
                <a:solidFill>
                  <a:srgbClr val="333333"/>
                </a:solidFill>
              </a:rPr>
              <a:t>        x = </a:t>
            </a:r>
            <a:r>
              <a:rPr lang="en-US" altLang="zh-CN" dirty="0" err="1">
                <a:solidFill>
                  <a:srgbClr val="333333"/>
                </a:solidFill>
              </a:rPr>
              <a:t>self.pool</a:t>
            </a:r>
            <a:r>
              <a:rPr lang="en-US" altLang="zh-CN" dirty="0">
                <a:solidFill>
                  <a:srgbClr val="333333"/>
                </a:solidFill>
              </a:rPr>
              <a:t>(x)</a:t>
            </a:r>
            <a:endParaRPr lang="zh-CN" altLang="en-US" dirty="0">
              <a:solidFill>
                <a:srgbClr val="333333"/>
              </a:solidFill>
            </a:endParaRPr>
          </a:p>
          <a:p>
            <a:r>
              <a:rPr lang="en-US" altLang="zh-CN" dirty="0">
                <a:solidFill>
                  <a:srgbClr val="333333"/>
                </a:solidFill>
              </a:rPr>
              <a:t>        x = </a:t>
            </a:r>
            <a:r>
              <a:rPr lang="en-US" altLang="zh-CN" dirty="0" err="1">
                <a:solidFill>
                  <a:srgbClr val="333333"/>
                </a:solidFill>
              </a:rPr>
              <a:t>F.relu</a:t>
            </a:r>
            <a:r>
              <a:rPr lang="en-US" altLang="zh-CN" dirty="0">
                <a:solidFill>
                  <a:srgbClr val="333333"/>
                </a:solidFill>
              </a:rPr>
              <a:t>(self.conv2(x))</a:t>
            </a:r>
            <a:endParaRPr lang="zh-CN" altLang="en-US" dirty="0">
              <a:solidFill>
                <a:srgbClr val="333333"/>
              </a:solidFill>
            </a:endParaRPr>
          </a:p>
          <a:p>
            <a:r>
              <a:rPr lang="en-US" altLang="zh-CN" dirty="0">
                <a:solidFill>
                  <a:srgbClr val="333333"/>
                </a:solidFill>
              </a:rPr>
              <a:t>        x = </a:t>
            </a:r>
            <a:r>
              <a:rPr lang="en-US" altLang="zh-CN" dirty="0" err="1">
                <a:solidFill>
                  <a:srgbClr val="333333"/>
                </a:solidFill>
              </a:rPr>
              <a:t>self.pool</a:t>
            </a:r>
            <a:r>
              <a:rPr lang="en-US" altLang="zh-CN" dirty="0">
                <a:solidFill>
                  <a:srgbClr val="333333"/>
                </a:solidFill>
              </a:rPr>
              <a:t>(x)</a:t>
            </a:r>
            <a:endParaRPr lang="zh-CN" altLang="en-US" dirty="0">
              <a:solidFill>
                <a:srgbClr val="333333"/>
              </a:solidFill>
            </a:endParaRPr>
          </a:p>
          <a:p>
            <a:r>
              <a:rPr lang="en-US" altLang="zh-CN" dirty="0">
                <a:solidFill>
                  <a:srgbClr val="333333"/>
                </a:solidFill>
              </a:rPr>
              <a:t>        x = </a:t>
            </a:r>
            <a:r>
              <a:rPr lang="en-US" altLang="zh-CN" dirty="0" err="1">
                <a:solidFill>
                  <a:srgbClr val="333333"/>
                </a:solidFill>
              </a:rPr>
              <a:t>x.view</a:t>
            </a:r>
            <a:r>
              <a:rPr lang="en-US" altLang="zh-CN" dirty="0">
                <a:solidFill>
                  <a:srgbClr val="333333"/>
                </a:solidFill>
              </a:rPr>
              <a:t>(-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altLang="zh-CN" dirty="0">
                <a:solidFill>
                  <a:srgbClr val="333333"/>
                </a:solidFill>
              </a:rPr>
              <a:t>, </a:t>
            </a:r>
            <a:r>
              <a:rPr lang="en-US" altLang="zh-CN" dirty="0" err="1">
                <a:solidFill>
                  <a:srgbClr val="333333"/>
                </a:solidFill>
              </a:rPr>
              <a:t>image_size</a:t>
            </a:r>
            <a:r>
              <a:rPr lang="en-US" altLang="zh-CN" dirty="0">
                <a:solidFill>
                  <a:srgbClr val="333333"/>
                </a:solidFill>
              </a:rPr>
              <a:t> //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4</a:t>
            </a:r>
            <a:r>
              <a:rPr lang="en-US" altLang="zh-CN" dirty="0">
                <a:solidFill>
                  <a:srgbClr val="333333"/>
                </a:solidFill>
              </a:rPr>
              <a:t> * </a:t>
            </a:r>
            <a:r>
              <a:rPr lang="en-US" altLang="zh-CN" dirty="0" err="1">
                <a:solidFill>
                  <a:srgbClr val="333333"/>
                </a:solidFill>
              </a:rPr>
              <a:t>image_size</a:t>
            </a:r>
            <a:r>
              <a:rPr lang="en-US" altLang="zh-CN" dirty="0">
                <a:solidFill>
                  <a:srgbClr val="333333"/>
                </a:solidFill>
              </a:rPr>
              <a:t> //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4</a:t>
            </a:r>
            <a:r>
              <a:rPr lang="en-US" altLang="zh-CN" dirty="0">
                <a:solidFill>
                  <a:srgbClr val="333333"/>
                </a:solidFill>
              </a:rPr>
              <a:t> * depth[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altLang="zh-CN" dirty="0">
                <a:solidFill>
                  <a:srgbClr val="333333"/>
                </a:solidFill>
              </a:rPr>
              <a:t>])</a:t>
            </a:r>
            <a:endParaRPr lang="zh-CN" altLang="en-US" dirty="0">
              <a:solidFill>
                <a:srgbClr val="333333"/>
              </a:solidFill>
            </a:endParaRPr>
          </a:p>
          <a:p>
            <a:r>
              <a:rPr lang="en-US" altLang="zh-CN" dirty="0">
                <a:solidFill>
                  <a:srgbClr val="333333"/>
                </a:solidFill>
              </a:rPr>
              <a:t>        x = </a:t>
            </a:r>
            <a:r>
              <a:rPr lang="en-US" altLang="zh-CN" dirty="0" err="1">
                <a:solidFill>
                  <a:srgbClr val="333333"/>
                </a:solidFill>
              </a:rPr>
              <a:t>F.relu</a:t>
            </a:r>
            <a:r>
              <a:rPr lang="en-US" altLang="zh-CN" dirty="0">
                <a:solidFill>
                  <a:srgbClr val="333333"/>
                </a:solidFill>
              </a:rPr>
              <a:t>(self.fc1(x))</a:t>
            </a:r>
            <a:endParaRPr lang="zh-CN" altLang="en-US" dirty="0">
              <a:solidFill>
                <a:srgbClr val="333333"/>
              </a:solidFill>
            </a:endParaRPr>
          </a:p>
          <a:p>
            <a:r>
              <a:rPr lang="zh-CN" altLang="en-US" dirty="0">
                <a:solidFill>
                  <a:srgbClr val="333333"/>
                </a:solidFill>
              </a:rPr>
              <a:t>        </a:t>
            </a:r>
            <a:r>
              <a:rPr lang="en-US" altLang="zh-CN" dirty="0">
                <a:solidFill>
                  <a:srgbClr val="333333"/>
                </a:solidFill>
              </a:rPr>
              <a:t>x = self.fc2(x)</a:t>
            </a:r>
            <a:endParaRPr lang="zh-CN" altLang="en-US" dirty="0">
              <a:solidFill>
                <a:srgbClr val="333333"/>
              </a:solidFill>
            </a:endParaRPr>
          </a:p>
          <a:p>
            <a:r>
              <a:rPr lang="en-US" altLang="zh-CN" dirty="0">
                <a:solidFill>
                  <a:srgbClr val="333333"/>
                </a:solidFill>
              </a:rPr>
              <a:t>        x = </a:t>
            </a:r>
            <a:r>
              <a:rPr lang="en-US" altLang="zh-CN" dirty="0" err="1">
                <a:solidFill>
                  <a:srgbClr val="333333"/>
                </a:solidFill>
              </a:rPr>
              <a:t>F.log_softmax</a:t>
            </a:r>
            <a:r>
              <a:rPr lang="en-US" altLang="zh-CN" dirty="0">
                <a:solidFill>
                  <a:srgbClr val="333333"/>
                </a:solidFill>
              </a:rPr>
              <a:t>(x)</a:t>
            </a:r>
            <a:endParaRPr lang="zh-CN" altLang="en-US" dirty="0">
              <a:solidFill>
                <a:srgbClr val="333333"/>
              </a:solidFill>
            </a:endParaRPr>
          </a:p>
          <a:p>
            <a:r>
              <a:rPr lang="en-US" altLang="zh-CN" dirty="0">
                <a:solidFill>
                  <a:srgbClr val="333333"/>
                </a:solidFill>
              </a:rPr>
              <a:t>       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return</a:t>
            </a:r>
            <a:r>
              <a:rPr lang="en-US" altLang="zh-CN" dirty="0">
                <a:solidFill>
                  <a:srgbClr val="333333"/>
                </a:solidFill>
              </a:rPr>
              <a:t> x</a:t>
            </a:r>
          </a:p>
          <a:p>
            <a:r>
              <a:rPr lang="en-US" altLang="zh-CN" dirty="0">
                <a:solidFill>
                  <a:srgbClr val="333333"/>
                </a:solidFill>
              </a:rPr>
              <a:t>  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40994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275907" y="442953"/>
            <a:ext cx="9298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训练集（</a:t>
            </a:r>
            <a:r>
              <a:rPr lang="en-US" altLang="zh-CN" sz="24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training</a:t>
            </a:r>
            <a:r>
              <a:rPr lang="zh-CN" altLang="en-US" sz="24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）／校验集（</a:t>
            </a:r>
            <a:r>
              <a:rPr lang="en-US" altLang="zh-CN" sz="24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validation/develop</a:t>
            </a:r>
            <a:r>
              <a:rPr lang="zh-CN" altLang="en-US" sz="24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）／测试集（</a:t>
            </a:r>
            <a:r>
              <a:rPr lang="en-US" altLang="zh-CN" sz="24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test</a:t>
            </a:r>
            <a:r>
              <a:rPr lang="zh-CN" altLang="en-US" sz="24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）</a:t>
            </a:r>
            <a:endParaRPr lang="en-US" sz="2400" dirty="0">
              <a:solidFill>
                <a:srgbClr val="D24726"/>
              </a:solidFill>
              <a:latin typeface="Weibei SC" charset="-122"/>
              <a:ea typeface="Weibei SC" charset="-122"/>
              <a:cs typeface="Weibei SC" charset="-122"/>
            </a:endParaRPr>
          </a:p>
        </p:txBody>
      </p:sp>
      <p:sp>
        <p:nvSpPr>
          <p:cNvPr id="8" name="罐形 7"/>
          <p:cNvSpPr/>
          <p:nvPr/>
        </p:nvSpPr>
        <p:spPr>
          <a:xfrm rot="16200000">
            <a:off x="5461538" y="914758"/>
            <a:ext cx="1515035" cy="7969626"/>
          </a:xfrm>
          <a:prstGeom prst="ca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罐形 8"/>
          <p:cNvSpPr/>
          <p:nvPr/>
        </p:nvSpPr>
        <p:spPr>
          <a:xfrm rot="16200000">
            <a:off x="8437820" y="3891040"/>
            <a:ext cx="1515035" cy="2017061"/>
          </a:xfrm>
          <a:prstGeom prst="ca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罐形 10"/>
          <p:cNvSpPr/>
          <p:nvPr/>
        </p:nvSpPr>
        <p:spPr>
          <a:xfrm rot="16200000">
            <a:off x="8801822" y="4535566"/>
            <a:ext cx="1515035" cy="728005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罐形 11"/>
          <p:cNvSpPr/>
          <p:nvPr/>
        </p:nvSpPr>
        <p:spPr>
          <a:xfrm rot="16200000">
            <a:off x="5461538" y="-1345362"/>
            <a:ext cx="1515035" cy="7969626"/>
          </a:xfrm>
          <a:prstGeom prst="ca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罐形 12"/>
          <p:cNvSpPr/>
          <p:nvPr/>
        </p:nvSpPr>
        <p:spPr>
          <a:xfrm rot="16200000">
            <a:off x="8437820" y="1630920"/>
            <a:ext cx="1515035" cy="2017061"/>
          </a:xfrm>
          <a:prstGeom prst="ca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376806" y="1188289"/>
            <a:ext cx="2312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训练集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769512" y="1188289"/>
            <a:ext cx="1013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测试集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9195337" y="5884054"/>
            <a:ext cx="2312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校验集</a:t>
            </a:r>
          </a:p>
        </p:txBody>
      </p:sp>
    </p:spTree>
    <p:extLst>
      <p:ext uri="{BB962C8B-B14F-4D97-AF65-F5344CB8AC3E}">
        <p14:creationId xmlns:p14="http://schemas.microsoft.com/office/powerpoint/2010/main" val="26133136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罐形 7"/>
          <p:cNvSpPr/>
          <p:nvPr/>
        </p:nvSpPr>
        <p:spPr>
          <a:xfrm rot="16200000">
            <a:off x="5461538" y="914758"/>
            <a:ext cx="1515035" cy="7969626"/>
          </a:xfrm>
          <a:prstGeom prst="ca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罐形 8"/>
          <p:cNvSpPr/>
          <p:nvPr/>
        </p:nvSpPr>
        <p:spPr>
          <a:xfrm rot="16200000">
            <a:off x="8437820" y="3891040"/>
            <a:ext cx="1515035" cy="2017061"/>
          </a:xfrm>
          <a:prstGeom prst="ca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罐形 9"/>
          <p:cNvSpPr/>
          <p:nvPr/>
        </p:nvSpPr>
        <p:spPr>
          <a:xfrm rot="16200000">
            <a:off x="2946935" y="4388581"/>
            <a:ext cx="1515035" cy="1021978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罐形 10"/>
          <p:cNvSpPr/>
          <p:nvPr/>
        </p:nvSpPr>
        <p:spPr>
          <a:xfrm rot="16200000">
            <a:off x="5573595" y="4388582"/>
            <a:ext cx="1515035" cy="1021978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罐形 11"/>
          <p:cNvSpPr/>
          <p:nvPr/>
        </p:nvSpPr>
        <p:spPr>
          <a:xfrm rot="16200000">
            <a:off x="5461538" y="-1345362"/>
            <a:ext cx="1515035" cy="7969626"/>
          </a:xfrm>
          <a:prstGeom prst="ca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罐形 12"/>
          <p:cNvSpPr/>
          <p:nvPr/>
        </p:nvSpPr>
        <p:spPr>
          <a:xfrm rot="16200000">
            <a:off x="8437820" y="1630920"/>
            <a:ext cx="1515035" cy="2017061"/>
          </a:xfrm>
          <a:prstGeom prst="ca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376806" y="1188289"/>
            <a:ext cx="2312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训练集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769512" y="1188289"/>
            <a:ext cx="1013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测试集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873913" y="6022077"/>
            <a:ext cx="2312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校验集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379561" y="1188288"/>
            <a:ext cx="11559397" cy="5669711"/>
          </a:xfrm>
          <a:prstGeom prst="round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>
                <a:solidFill>
                  <a:schemeClr val="accent5"/>
                </a:solidFill>
                <a:latin typeface="Weibei SC" charset="-122"/>
                <a:ea typeface="Weibei SC" charset="-122"/>
                <a:cs typeface="Weibei SC" charset="-122"/>
              </a:rPr>
              <a:t>训练集</a:t>
            </a:r>
            <a:r>
              <a:rPr kumimoji="1" lang="zh-CN" altLang="en-US" sz="3600" dirty="0">
                <a:solidFill>
                  <a:schemeClr val="accent5">
                    <a:lumMod val="50000"/>
                  </a:schemeClr>
                </a:solidFill>
                <a:latin typeface="Weibei SC" charset="-122"/>
                <a:ea typeface="Weibei SC" charset="-122"/>
                <a:cs typeface="Weibei SC" charset="-122"/>
              </a:rPr>
              <a:t>训练参数</a:t>
            </a:r>
          </a:p>
          <a:p>
            <a:pPr algn="ctr"/>
            <a:endParaRPr kumimoji="1" lang="zh-CN" altLang="en-US" sz="3600" dirty="0">
              <a:solidFill>
                <a:schemeClr val="accent5">
                  <a:lumMod val="50000"/>
                </a:schemeClr>
              </a:solidFill>
              <a:latin typeface="Weibei SC" charset="-122"/>
              <a:ea typeface="Weibei SC" charset="-122"/>
              <a:cs typeface="Weibei SC" charset="-122"/>
            </a:endParaRPr>
          </a:p>
          <a:p>
            <a:pPr algn="ctr"/>
            <a:r>
              <a:rPr kumimoji="1" lang="zh-CN" altLang="en-US" sz="3600" dirty="0">
                <a:solidFill>
                  <a:schemeClr val="accent5"/>
                </a:solidFill>
                <a:latin typeface="Weibei SC" charset="-122"/>
                <a:ea typeface="Weibei SC" charset="-122"/>
                <a:cs typeface="Weibei SC" charset="-122"/>
              </a:rPr>
              <a:t>校验集</a:t>
            </a:r>
            <a:r>
              <a:rPr kumimoji="1" lang="zh-CN" altLang="en-US" sz="3600" dirty="0">
                <a:solidFill>
                  <a:schemeClr val="accent5">
                    <a:lumMod val="50000"/>
                  </a:schemeClr>
                </a:solidFill>
                <a:latin typeface="Weibei SC" charset="-122"/>
                <a:ea typeface="Weibei SC" charset="-122"/>
                <a:cs typeface="Weibei SC" charset="-122"/>
              </a:rPr>
              <a:t>调整超参数</a:t>
            </a:r>
          </a:p>
          <a:p>
            <a:pPr algn="ctr"/>
            <a:endParaRPr kumimoji="1" lang="zh-CN" altLang="en-US" sz="3600" dirty="0">
              <a:solidFill>
                <a:schemeClr val="accent5">
                  <a:lumMod val="50000"/>
                </a:schemeClr>
              </a:solidFill>
              <a:latin typeface="Weibei SC" charset="-122"/>
              <a:ea typeface="Weibei SC" charset="-122"/>
              <a:cs typeface="Weibei SC" charset="-122"/>
            </a:endParaRPr>
          </a:p>
          <a:p>
            <a:pPr algn="ctr"/>
            <a:r>
              <a:rPr kumimoji="1" lang="zh-CN" altLang="en-US" sz="3600" dirty="0">
                <a:solidFill>
                  <a:srgbClr val="FF0000"/>
                </a:solidFill>
                <a:latin typeface="Weibei SC" charset="-122"/>
                <a:ea typeface="Weibei SC" charset="-122"/>
                <a:cs typeface="Weibei SC" charset="-122"/>
              </a:rPr>
              <a:t>测试集</a:t>
            </a:r>
            <a:r>
              <a:rPr kumimoji="1" lang="zh-CN" altLang="en-US" sz="3600" dirty="0">
                <a:solidFill>
                  <a:schemeClr val="accent5">
                    <a:lumMod val="50000"/>
                  </a:schemeClr>
                </a:solidFill>
                <a:latin typeface="Weibei SC" charset="-122"/>
                <a:ea typeface="Weibei SC" charset="-122"/>
                <a:cs typeface="Weibei SC" charset="-122"/>
              </a:rPr>
              <a:t>对模型进行测试</a:t>
            </a:r>
          </a:p>
        </p:txBody>
      </p:sp>
      <p:sp>
        <p:nvSpPr>
          <p:cNvPr id="19" name="TextBox 13"/>
          <p:cNvSpPr txBox="1"/>
          <p:nvPr/>
        </p:nvSpPr>
        <p:spPr>
          <a:xfrm>
            <a:off x="1275907" y="442953"/>
            <a:ext cx="9298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训练集（</a:t>
            </a:r>
            <a:r>
              <a:rPr lang="en-US" altLang="zh-CN" sz="24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training</a:t>
            </a:r>
            <a:r>
              <a:rPr lang="zh-CN" altLang="en-US" sz="24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）／校验集（</a:t>
            </a:r>
            <a:r>
              <a:rPr lang="en-US" altLang="zh-CN" sz="24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validation/develop</a:t>
            </a:r>
            <a:r>
              <a:rPr lang="zh-CN" altLang="en-US" sz="24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）／测试集（</a:t>
            </a:r>
            <a:r>
              <a:rPr lang="en-US" altLang="zh-CN" sz="24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test</a:t>
            </a:r>
            <a:r>
              <a:rPr lang="zh-CN" altLang="en-US" sz="24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）</a:t>
            </a:r>
            <a:endParaRPr lang="en-US" sz="2400" dirty="0">
              <a:solidFill>
                <a:srgbClr val="D24726"/>
              </a:solidFill>
              <a:latin typeface="Weibei SC" charset="-122"/>
              <a:ea typeface="Weibei SC" charset="-122"/>
              <a:cs typeface="Weibei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50557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81860" y="442953"/>
            <a:ext cx="8828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训练集／校验集（</a:t>
            </a:r>
            <a:r>
              <a:rPr lang="en-US" altLang="zh-CN" sz="24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validation/develop</a:t>
            </a:r>
            <a:r>
              <a:rPr lang="zh-CN" altLang="en-US" sz="24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）／测试集</a:t>
            </a:r>
            <a:endParaRPr lang="en-US" sz="2400" dirty="0">
              <a:solidFill>
                <a:srgbClr val="D24726"/>
              </a:solidFill>
              <a:latin typeface="Weibei SC" charset="-122"/>
              <a:ea typeface="Weibei SC" charset="-122"/>
              <a:cs typeface="Weibei SC" charset="-122"/>
            </a:endParaRPr>
          </a:p>
        </p:txBody>
      </p:sp>
      <p:sp>
        <p:nvSpPr>
          <p:cNvPr id="8" name="罐形 7"/>
          <p:cNvSpPr/>
          <p:nvPr/>
        </p:nvSpPr>
        <p:spPr>
          <a:xfrm rot="16200000">
            <a:off x="5461538" y="914758"/>
            <a:ext cx="1515035" cy="7969626"/>
          </a:xfrm>
          <a:prstGeom prst="ca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罐形 8"/>
          <p:cNvSpPr/>
          <p:nvPr/>
        </p:nvSpPr>
        <p:spPr>
          <a:xfrm rot="16200000">
            <a:off x="8437820" y="3891040"/>
            <a:ext cx="1515035" cy="2017061"/>
          </a:xfrm>
          <a:prstGeom prst="ca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罐形 9"/>
          <p:cNvSpPr/>
          <p:nvPr/>
        </p:nvSpPr>
        <p:spPr>
          <a:xfrm rot="16200000">
            <a:off x="2946935" y="4388581"/>
            <a:ext cx="1515035" cy="1021978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罐形 10"/>
          <p:cNvSpPr/>
          <p:nvPr/>
        </p:nvSpPr>
        <p:spPr>
          <a:xfrm rot="16200000">
            <a:off x="5573595" y="4388582"/>
            <a:ext cx="1515035" cy="1021978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罐形 11"/>
          <p:cNvSpPr/>
          <p:nvPr/>
        </p:nvSpPr>
        <p:spPr>
          <a:xfrm rot="16200000">
            <a:off x="5461538" y="-1345362"/>
            <a:ext cx="1515035" cy="7969626"/>
          </a:xfrm>
          <a:prstGeom prst="ca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罐形 12"/>
          <p:cNvSpPr/>
          <p:nvPr/>
        </p:nvSpPr>
        <p:spPr>
          <a:xfrm rot="16200000">
            <a:off x="8437820" y="1630920"/>
            <a:ext cx="1515035" cy="2017061"/>
          </a:xfrm>
          <a:prstGeom prst="ca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376806" y="1188289"/>
            <a:ext cx="2312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训练集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769512" y="1188289"/>
            <a:ext cx="1013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测试集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873913" y="6022077"/>
            <a:ext cx="2312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校验集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379561" y="1188288"/>
            <a:ext cx="11559397" cy="5669711"/>
          </a:xfrm>
          <a:prstGeom prst="round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600" dirty="0">
              <a:solidFill>
                <a:schemeClr val="accent5">
                  <a:lumMod val="50000"/>
                </a:schemeClr>
              </a:solidFill>
              <a:latin typeface="Weibei SC" charset="-122"/>
              <a:ea typeface="Weibei SC" charset="-122"/>
              <a:cs typeface="Weibei SC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2247092" y="3176969"/>
            <a:ext cx="785004" cy="498493"/>
          </a:xfrm>
          <a:prstGeom prst="roundRect">
            <a:avLst/>
          </a:prstGeom>
          <a:solidFill>
            <a:srgbClr val="FF7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开始</a:t>
            </a:r>
          </a:p>
        </p:txBody>
      </p:sp>
      <p:sp>
        <p:nvSpPr>
          <p:cNvPr id="3" name="菱形 2"/>
          <p:cNvSpPr/>
          <p:nvPr/>
        </p:nvSpPr>
        <p:spPr>
          <a:xfrm>
            <a:off x="3868858" y="2862741"/>
            <a:ext cx="1380226" cy="1138687"/>
          </a:xfrm>
          <a:prstGeom prst="diamond">
            <a:avLst/>
          </a:prstGeom>
          <a:solidFill>
            <a:srgbClr val="FF7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/>
              <a:t>训练错误率高？</a:t>
            </a:r>
          </a:p>
        </p:txBody>
      </p:sp>
      <p:cxnSp>
        <p:nvCxnSpPr>
          <p:cNvPr id="5" name="直线箭头连接符 4"/>
          <p:cNvCxnSpPr/>
          <p:nvPr/>
        </p:nvCxnSpPr>
        <p:spPr>
          <a:xfrm>
            <a:off x="4572001" y="3990806"/>
            <a:ext cx="0" cy="582567"/>
          </a:xfrm>
          <a:prstGeom prst="straightConnector1">
            <a:avLst/>
          </a:prstGeom>
          <a:ln>
            <a:solidFill>
              <a:srgbClr val="FF72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5"/>
          <p:cNvSpPr/>
          <p:nvPr/>
        </p:nvSpPr>
        <p:spPr>
          <a:xfrm>
            <a:off x="3998254" y="4593892"/>
            <a:ext cx="1121434" cy="759125"/>
          </a:xfrm>
          <a:prstGeom prst="roundRect">
            <a:avLst/>
          </a:prstGeom>
          <a:solidFill>
            <a:srgbClr val="FF7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/>
              <a:t>更大的模型</a:t>
            </a:r>
          </a:p>
        </p:txBody>
      </p:sp>
      <p:cxnSp>
        <p:nvCxnSpPr>
          <p:cNvPr id="19" name="直线箭头连接符 18"/>
          <p:cNvCxnSpPr>
            <a:stCxn id="2" idx="3"/>
            <a:endCxn id="3" idx="1"/>
          </p:cNvCxnSpPr>
          <p:nvPr/>
        </p:nvCxnSpPr>
        <p:spPr>
          <a:xfrm>
            <a:off x="3032096" y="3426216"/>
            <a:ext cx="836762" cy="5869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>
            <a:stCxn id="21" idx="3"/>
          </p:cNvCxnSpPr>
          <p:nvPr/>
        </p:nvCxnSpPr>
        <p:spPr>
          <a:xfrm>
            <a:off x="5270061" y="3423280"/>
            <a:ext cx="836762" cy="5869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菱形 21"/>
          <p:cNvSpPr/>
          <p:nvPr/>
        </p:nvSpPr>
        <p:spPr>
          <a:xfrm>
            <a:off x="6127800" y="2862740"/>
            <a:ext cx="1380226" cy="1138687"/>
          </a:xfrm>
          <a:prstGeom prst="diamond">
            <a:avLst/>
          </a:prstGeom>
          <a:solidFill>
            <a:srgbClr val="FF7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/>
              <a:t>校验错误率高？</a:t>
            </a:r>
          </a:p>
        </p:txBody>
      </p:sp>
      <p:cxnSp>
        <p:nvCxnSpPr>
          <p:cNvPr id="23" name="直线箭头连接符 22"/>
          <p:cNvCxnSpPr/>
          <p:nvPr/>
        </p:nvCxnSpPr>
        <p:spPr>
          <a:xfrm>
            <a:off x="6800571" y="3998212"/>
            <a:ext cx="0" cy="582567"/>
          </a:xfrm>
          <a:prstGeom prst="straightConnector1">
            <a:avLst/>
          </a:prstGeom>
          <a:ln>
            <a:solidFill>
              <a:srgbClr val="FF72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/>
        </p:nvSpPr>
        <p:spPr>
          <a:xfrm>
            <a:off x="6239854" y="4590676"/>
            <a:ext cx="1121434" cy="759125"/>
          </a:xfrm>
          <a:prstGeom prst="roundRect">
            <a:avLst/>
          </a:prstGeom>
          <a:solidFill>
            <a:srgbClr val="FF7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/>
              <a:t>更多的数据，正则化</a:t>
            </a:r>
          </a:p>
        </p:txBody>
      </p:sp>
      <p:cxnSp>
        <p:nvCxnSpPr>
          <p:cNvPr id="25" name="直线箭头连接符 24"/>
          <p:cNvCxnSpPr/>
          <p:nvPr/>
        </p:nvCxnSpPr>
        <p:spPr>
          <a:xfrm>
            <a:off x="7525781" y="3440207"/>
            <a:ext cx="836762" cy="5869"/>
          </a:xfrm>
          <a:prstGeom prst="straightConnector1">
            <a:avLst/>
          </a:prstGeom>
          <a:ln>
            <a:solidFill>
              <a:srgbClr val="FF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可选流程 25"/>
          <p:cNvSpPr/>
          <p:nvPr/>
        </p:nvSpPr>
        <p:spPr>
          <a:xfrm>
            <a:off x="8386742" y="3176969"/>
            <a:ext cx="983411" cy="556307"/>
          </a:xfrm>
          <a:prstGeom prst="flowChartAlternateProcess">
            <a:avLst/>
          </a:prstGeom>
          <a:solidFill>
            <a:srgbClr val="FF7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结束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674505" y="4065113"/>
            <a:ext cx="675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是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6974627" y="4079509"/>
            <a:ext cx="675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是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5349900" y="3025465"/>
            <a:ext cx="675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否</a:t>
            </a:r>
            <a:endParaRPr kumimoji="1"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7606464" y="3022246"/>
            <a:ext cx="675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否</a:t>
            </a:r>
            <a:endParaRPr kumimoji="1"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4159710" y="2174549"/>
            <a:ext cx="1250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欠拟合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6357413" y="2155869"/>
            <a:ext cx="1250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过拟合</a:t>
            </a:r>
          </a:p>
        </p:txBody>
      </p:sp>
    </p:spTree>
    <p:extLst>
      <p:ext uri="{BB962C8B-B14F-4D97-AF65-F5344CB8AC3E}">
        <p14:creationId xmlns:p14="http://schemas.microsoft.com/office/powerpoint/2010/main" val="5542526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04A115F-A033-734D-2090-4F4571911840}"/>
              </a:ext>
            </a:extLst>
          </p:cNvPr>
          <p:cNvSpPr/>
          <p:nvPr/>
        </p:nvSpPr>
        <p:spPr>
          <a:xfrm>
            <a:off x="268489" y="221963"/>
            <a:ext cx="5971114" cy="50167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</a:rPr>
              <a:t>＃训练循环</a:t>
            </a:r>
          </a:p>
          <a:p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</a:rPr>
              <a:t>for</a:t>
            </a:r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rgbClr val="333333"/>
                </a:solidFill>
              </a:rPr>
              <a:t>epoch </a:t>
            </a: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</a:rPr>
              <a:t>in</a:t>
            </a:r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rgbClr val="333333"/>
                </a:solidFill>
              </a:rPr>
              <a:t>range(</a:t>
            </a:r>
            <a:r>
              <a:rPr lang="en-US" altLang="zh-CN" sz="1600" dirty="0" err="1">
                <a:solidFill>
                  <a:srgbClr val="333333"/>
                </a:solidFill>
              </a:rPr>
              <a:t>num_epochs</a:t>
            </a:r>
            <a:r>
              <a:rPr lang="en-US" altLang="zh-CN" sz="1600" dirty="0">
                <a:solidFill>
                  <a:srgbClr val="333333"/>
                </a:solidFill>
              </a:rPr>
              <a:t>):</a:t>
            </a:r>
            <a:endParaRPr lang="zh-CN" altLang="en-US" sz="1600" dirty="0">
              <a:solidFill>
                <a:srgbClr val="333333"/>
              </a:solidFill>
            </a:endParaRPr>
          </a:p>
          <a:p>
            <a:r>
              <a:rPr lang="en-US" altLang="zh-CN" sz="1600" dirty="0">
                <a:solidFill>
                  <a:srgbClr val="333333"/>
                </a:solidFill>
              </a:rPr>
              <a:t>    </a:t>
            </a: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</a:rPr>
              <a:t>for</a:t>
            </a:r>
            <a:r>
              <a:rPr lang="en-US" altLang="zh-CN" sz="1600" dirty="0">
                <a:solidFill>
                  <a:srgbClr val="333333"/>
                </a:solidFill>
              </a:rPr>
              <a:t> </a:t>
            </a:r>
            <a:r>
              <a:rPr lang="en-US" altLang="zh-CN" sz="1600" dirty="0" err="1">
                <a:solidFill>
                  <a:srgbClr val="333333"/>
                </a:solidFill>
              </a:rPr>
              <a:t>batch_idx</a:t>
            </a:r>
            <a:r>
              <a:rPr lang="en-US" altLang="zh-CN" sz="1600" dirty="0">
                <a:solidFill>
                  <a:srgbClr val="333333"/>
                </a:solidFill>
              </a:rPr>
              <a:t>, (data, target) </a:t>
            </a: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</a:rPr>
              <a:t>in</a:t>
            </a:r>
            <a:r>
              <a:rPr lang="en-US" altLang="zh-CN" sz="1600" dirty="0">
                <a:solidFill>
                  <a:srgbClr val="333333"/>
                </a:solidFill>
              </a:rPr>
              <a:t> </a:t>
            </a:r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</a:rPr>
              <a:t>enumerate</a:t>
            </a:r>
            <a:r>
              <a:rPr lang="en-US" altLang="zh-CN" sz="1600" dirty="0">
                <a:solidFill>
                  <a:srgbClr val="333333"/>
                </a:solidFill>
              </a:rPr>
              <a:t>(</a:t>
            </a:r>
            <a:r>
              <a:rPr lang="en-US" altLang="zh-CN" sz="1600" dirty="0" err="1">
                <a:solidFill>
                  <a:srgbClr val="333333"/>
                </a:solidFill>
              </a:rPr>
              <a:t>train_loader</a:t>
            </a:r>
            <a:r>
              <a:rPr lang="en-US" altLang="zh-CN" sz="1600" dirty="0">
                <a:solidFill>
                  <a:srgbClr val="333333"/>
                </a:solidFill>
              </a:rPr>
              <a:t>):</a:t>
            </a:r>
            <a:endParaRPr lang="zh-CN" altLang="en-US" sz="1600" dirty="0">
              <a:solidFill>
                <a:srgbClr val="333333"/>
              </a:solidFill>
            </a:endParaRPr>
          </a:p>
          <a:p>
            <a:r>
              <a:rPr lang="en-US" altLang="zh-CN" sz="1600" dirty="0">
                <a:solidFill>
                  <a:srgbClr val="333333"/>
                </a:solidFill>
              </a:rPr>
              <a:t>        data, target = Variable(data), Variable(target)</a:t>
            </a:r>
            <a:endParaRPr lang="zh-CN" altLang="en-US" sz="1600" dirty="0">
              <a:solidFill>
                <a:srgbClr val="333333"/>
              </a:solidFill>
            </a:endParaRPr>
          </a:p>
          <a:p>
            <a:r>
              <a:rPr lang="zh-CN" altLang="en-US" sz="1600" dirty="0">
                <a:solidFill>
                  <a:srgbClr val="00B050"/>
                </a:solidFill>
              </a:rPr>
              <a:t>        </a:t>
            </a:r>
            <a:r>
              <a:rPr lang="en-US" altLang="zh-CN" sz="1600" dirty="0">
                <a:solidFill>
                  <a:srgbClr val="00B050"/>
                </a:solidFill>
              </a:rPr>
              <a:t># </a:t>
            </a:r>
            <a:r>
              <a:rPr lang="zh-CN" altLang="en-US" sz="1600" dirty="0">
                <a:solidFill>
                  <a:srgbClr val="00B050"/>
                </a:solidFill>
              </a:rPr>
              <a:t>模型在训练集上训练</a:t>
            </a:r>
          </a:p>
          <a:p>
            <a:r>
              <a:rPr lang="zh-CN" altLang="en-US" sz="1600" dirty="0">
                <a:solidFill>
                  <a:srgbClr val="FF0000"/>
                </a:solidFill>
              </a:rPr>
              <a:t>        </a:t>
            </a:r>
            <a:r>
              <a:rPr lang="en-US" altLang="zh-CN" sz="1600" dirty="0">
                <a:solidFill>
                  <a:srgbClr val="FF0000"/>
                </a:solidFill>
              </a:rPr>
              <a:t>output = net(data)</a:t>
            </a:r>
            <a:endParaRPr lang="zh-CN" altLang="en-US" sz="1600" dirty="0">
              <a:solidFill>
                <a:srgbClr val="FF0000"/>
              </a:solidFill>
            </a:endParaRPr>
          </a:p>
          <a:p>
            <a:r>
              <a:rPr lang="en-US" altLang="zh-CN" sz="1600" dirty="0">
                <a:solidFill>
                  <a:srgbClr val="333333"/>
                </a:solidFill>
              </a:rPr>
              <a:t>        loss = criterion(output, target)</a:t>
            </a:r>
            <a:endParaRPr lang="zh-CN" altLang="en-US" sz="1600" dirty="0">
              <a:solidFill>
                <a:srgbClr val="333333"/>
              </a:solidFill>
            </a:endParaRPr>
          </a:p>
          <a:p>
            <a:r>
              <a:rPr lang="en-US" altLang="zh-CN" sz="1600" dirty="0">
                <a:solidFill>
                  <a:srgbClr val="333333"/>
                </a:solidFill>
              </a:rPr>
              <a:t>        </a:t>
            </a:r>
            <a:r>
              <a:rPr lang="en-US" altLang="zh-CN" sz="1600" dirty="0" err="1">
                <a:solidFill>
                  <a:srgbClr val="333333"/>
                </a:solidFill>
              </a:rPr>
              <a:t>optimizer.zero_grad</a:t>
            </a:r>
            <a:r>
              <a:rPr lang="en-US" altLang="zh-CN" sz="1600" dirty="0">
                <a:solidFill>
                  <a:srgbClr val="333333"/>
                </a:solidFill>
              </a:rPr>
              <a:t>()</a:t>
            </a:r>
            <a:endParaRPr lang="zh-CN" altLang="en-US" sz="1600" dirty="0">
              <a:solidFill>
                <a:srgbClr val="333333"/>
              </a:solidFill>
            </a:endParaRPr>
          </a:p>
          <a:p>
            <a:r>
              <a:rPr lang="en-US" altLang="zh-CN" sz="1600" dirty="0">
                <a:solidFill>
                  <a:srgbClr val="FF0000"/>
                </a:solidFill>
              </a:rPr>
              <a:t>        </a:t>
            </a:r>
            <a:r>
              <a:rPr lang="en-US" altLang="zh-CN" sz="1600" dirty="0" err="1">
                <a:solidFill>
                  <a:srgbClr val="FF0000"/>
                </a:solidFill>
              </a:rPr>
              <a:t>loss.backward</a:t>
            </a:r>
            <a:r>
              <a:rPr lang="en-US" altLang="zh-CN" sz="1600" dirty="0">
                <a:solidFill>
                  <a:srgbClr val="FF0000"/>
                </a:solidFill>
              </a:rPr>
              <a:t>()</a:t>
            </a:r>
            <a:endParaRPr lang="zh-CN" altLang="en-US" sz="1600" dirty="0">
              <a:solidFill>
                <a:srgbClr val="FF0000"/>
              </a:solidFill>
            </a:endParaRPr>
          </a:p>
          <a:p>
            <a:r>
              <a:rPr lang="en-US" altLang="zh-CN" sz="1600" dirty="0">
                <a:solidFill>
                  <a:srgbClr val="FF0000"/>
                </a:solidFill>
              </a:rPr>
              <a:t>        </a:t>
            </a:r>
            <a:r>
              <a:rPr lang="en-US" altLang="zh-CN" sz="1600" dirty="0" err="1">
                <a:solidFill>
                  <a:srgbClr val="FF0000"/>
                </a:solidFill>
              </a:rPr>
              <a:t>optimizer.step</a:t>
            </a:r>
            <a:r>
              <a:rPr lang="en-US" altLang="zh-CN" sz="1600" dirty="0">
                <a:solidFill>
                  <a:srgbClr val="FF0000"/>
                </a:solidFill>
              </a:rPr>
              <a:t>()</a:t>
            </a:r>
            <a:endParaRPr lang="zh-CN" altLang="en-US" sz="1600" dirty="0">
              <a:solidFill>
                <a:srgbClr val="FF0000"/>
              </a:solidFill>
            </a:endParaRPr>
          </a:p>
          <a:p>
            <a:r>
              <a:rPr lang="zh-CN" altLang="en-US" sz="1600" dirty="0">
                <a:solidFill>
                  <a:srgbClr val="333333"/>
                </a:solidFill>
              </a:rPr>
              <a:t>       </a:t>
            </a: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</a:rPr>
              <a:t>if</a:t>
            </a:r>
            <a:r>
              <a:rPr lang="en-US" altLang="zh-CN" sz="1600" dirty="0">
                <a:solidFill>
                  <a:srgbClr val="333333"/>
                </a:solidFill>
              </a:rPr>
              <a:t> </a:t>
            </a:r>
            <a:r>
              <a:rPr lang="en-US" altLang="zh-CN" sz="1600" dirty="0" err="1">
                <a:solidFill>
                  <a:srgbClr val="333333"/>
                </a:solidFill>
              </a:rPr>
              <a:t>batch_idx</a:t>
            </a:r>
            <a:r>
              <a:rPr lang="en-US" altLang="zh-CN" sz="1600" dirty="0">
                <a:solidFill>
                  <a:srgbClr val="333333"/>
                </a:solidFill>
              </a:rPr>
              <a:t> </a:t>
            </a:r>
            <a:r>
              <a:rPr lang="en-US" altLang="zh-CN" sz="1600" dirty="0">
                <a:solidFill>
                  <a:srgbClr val="FF40FF"/>
                </a:solidFill>
              </a:rPr>
              <a:t>%</a:t>
            </a:r>
            <a:r>
              <a:rPr lang="en-US" altLang="zh-CN" sz="1600" dirty="0">
                <a:solidFill>
                  <a:srgbClr val="333333"/>
                </a:solidFill>
              </a:rPr>
              <a:t> </a:t>
            </a:r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</a:rPr>
              <a:t>100</a:t>
            </a:r>
            <a:r>
              <a:rPr lang="en-US" altLang="zh-CN" sz="1600" dirty="0">
                <a:solidFill>
                  <a:srgbClr val="333333"/>
                </a:solidFill>
              </a:rPr>
              <a:t> </a:t>
            </a:r>
            <a:r>
              <a:rPr lang="en-US" altLang="zh-CN" sz="1600" dirty="0">
                <a:solidFill>
                  <a:srgbClr val="FF40FF"/>
                </a:solidFill>
              </a:rPr>
              <a:t>==</a:t>
            </a:r>
            <a:r>
              <a:rPr lang="en-US" altLang="zh-CN" sz="1600" dirty="0">
                <a:solidFill>
                  <a:srgbClr val="333333"/>
                </a:solidFill>
              </a:rPr>
              <a:t> </a:t>
            </a:r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r>
              <a:rPr lang="en-US" altLang="zh-CN" sz="1600" dirty="0">
                <a:solidFill>
                  <a:srgbClr val="333333"/>
                </a:solidFill>
              </a:rPr>
              <a:t>:</a:t>
            </a:r>
            <a:endParaRPr lang="zh-CN" altLang="en-US" sz="1600" dirty="0">
              <a:solidFill>
                <a:srgbClr val="333333"/>
              </a:solidFill>
            </a:endParaRPr>
          </a:p>
          <a:p>
            <a:r>
              <a:rPr lang="en-US" altLang="zh-CN" sz="1600" dirty="0">
                <a:solidFill>
                  <a:srgbClr val="333333"/>
                </a:solidFill>
              </a:rPr>
              <a:t>            </a:t>
            </a:r>
            <a:r>
              <a:rPr lang="zh-CN" altLang="en-US" sz="1600" dirty="0">
                <a:solidFill>
                  <a:srgbClr val="333333"/>
                </a:solidFill>
              </a:rPr>
              <a:t>	</a:t>
            </a:r>
            <a:r>
              <a:rPr lang="en-US" altLang="zh-CN" sz="1600" dirty="0">
                <a:solidFill>
                  <a:srgbClr val="00B050"/>
                </a:solidFill>
              </a:rPr>
              <a:t>#</a:t>
            </a:r>
            <a:r>
              <a:rPr lang="zh-CN" altLang="en-US" sz="1600" dirty="0">
                <a:solidFill>
                  <a:srgbClr val="00B050"/>
                </a:solidFill>
              </a:rPr>
              <a:t>打印和记录数据</a:t>
            </a:r>
          </a:p>
          <a:p>
            <a:endParaRPr lang="zh-CN" altLang="en-US" sz="1600" dirty="0">
              <a:solidFill>
                <a:srgbClr val="00B050"/>
              </a:solidFill>
            </a:endParaRPr>
          </a:p>
          <a:p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</a:rPr>
              <a:t>#</a:t>
            </a:r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</a:rPr>
              <a:t>在测试集上运行</a:t>
            </a:r>
          </a:p>
          <a:p>
            <a:r>
              <a:rPr lang="en-US" altLang="zh-CN" sz="1600" dirty="0" err="1"/>
              <a:t>test_loss</a:t>
            </a:r>
            <a:r>
              <a:rPr lang="en-US" altLang="zh-CN" sz="1600" dirty="0"/>
              <a:t> = 0</a:t>
            </a:r>
            <a:endParaRPr lang="zh-CN" altLang="en-US" sz="1600" dirty="0"/>
          </a:p>
          <a:p>
            <a:r>
              <a:rPr lang="en-US" altLang="zh-CN" sz="1600" dirty="0"/>
              <a:t>correct = 0</a:t>
            </a:r>
            <a:endParaRPr lang="zh-CN" altLang="en-US" sz="1600" dirty="0"/>
          </a:p>
          <a:p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</a:rPr>
              <a:t>for</a:t>
            </a:r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1600" dirty="0"/>
              <a:t>data, target </a:t>
            </a: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</a:rPr>
              <a:t>in</a:t>
            </a:r>
            <a:r>
              <a:rPr lang="en-US" altLang="zh-CN" sz="1600" dirty="0"/>
              <a:t> </a:t>
            </a:r>
            <a:r>
              <a:rPr lang="en-US" altLang="zh-CN" sz="1600" dirty="0" err="1"/>
              <a:t>test_loader</a:t>
            </a:r>
            <a:r>
              <a:rPr lang="en-US" altLang="zh-CN" sz="1600" dirty="0"/>
              <a:t>:</a:t>
            </a:r>
            <a:endParaRPr lang="zh-CN" altLang="en-US" sz="1600" dirty="0"/>
          </a:p>
          <a:p>
            <a:r>
              <a:rPr lang="en-US" altLang="zh-CN" sz="1600" dirty="0"/>
              <a:t>    data, target = Variable(data), Variable(target)</a:t>
            </a:r>
            <a:endParaRPr lang="zh-CN" altLang="en-US" sz="1600" dirty="0"/>
          </a:p>
          <a:p>
            <a:r>
              <a:rPr lang="en-US" altLang="zh-CN" sz="1600" dirty="0">
                <a:solidFill>
                  <a:srgbClr val="FF0000"/>
                </a:solidFill>
              </a:rPr>
              <a:t>    output = net(data)</a:t>
            </a:r>
            <a:endParaRPr lang="zh-CN" altLang="en-US" sz="1600" dirty="0">
              <a:solidFill>
                <a:srgbClr val="FF0000"/>
              </a:solidFill>
            </a:endParaRPr>
          </a:p>
          <a:p>
            <a:r>
              <a:rPr lang="en-US" altLang="zh-CN" sz="1600" dirty="0"/>
              <a:t>    </a:t>
            </a:r>
            <a:r>
              <a:rPr lang="en-US" altLang="zh-CN" sz="1600" dirty="0" err="1"/>
              <a:t>val</a:t>
            </a:r>
            <a:r>
              <a:rPr lang="en-US" altLang="zh-CN" sz="1600" dirty="0"/>
              <a:t> = rightness(output, target)</a:t>
            </a:r>
            <a:endParaRPr lang="zh-CN" altLang="en-US" sz="1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24A9674-69A8-1DDE-BE74-C893A2BDF65B}"/>
              </a:ext>
            </a:extLst>
          </p:cNvPr>
          <p:cNvSpPr/>
          <p:nvPr/>
        </p:nvSpPr>
        <p:spPr>
          <a:xfrm>
            <a:off x="6440426" y="1622347"/>
            <a:ext cx="5521050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endParaRPr lang="zh-CN" altLang="en-US" sz="1600" dirty="0">
              <a:solidFill>
                <a:srgbClr val="333333"/>
              </a:solidFill>
            </a:endParaRPr>
          </a:p>
          <a:p>
            <a:r>
              <a:rPr lang="zh-CN" altLang="en-US" sz="1600" b="1" dirty="0">
                <a:solidFill>
                  <a:schemeClr val="accent6">
                    <a:lumMod val="75000"/>
                  </a:schemeClr>
                </a:solidFill>
              </a:rPr>
              <a:t>    </a:t>
            </a:r>
            <a:r>
              <a:rPr lang="en-US" altLang="zh-CN" sz="1600" b="1" dirty="0" err="1">
                <a:solidFill>
                  <a:schemeClr val="accent6">
                    <a:lumMod val="75000"/>
                  </a:schemeClr>
                </a:solidFill>
              </a:rPr>
              <a:t>def</a:t>
            </a:r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</a:rPr>
              <a:t> forward</a:t>
            </a:r>
            <a:r>
              <a:rPr lang="en-US" altLang="zh-CN" sz="1600" dirty="0">
                <a:solidFill>
                  <a:srgbClr val="333333"/>
                </a:solidFill>
              </a:rPr>
              <a:t>(self, x):</a:t>
            </a:r>
            <a:endParaRPr lang="zh-CN" altLang="en-US" sz="1600" dirty="0">
              <a:solidFill>
                <a:srgbClr val="333333"/>
              </a:solidFill>
            </a:endParaRPr>
          </a:p>
          <a:p>
            <a:r>
              <a:rPr lang="en-US" altLang="zh-CN" sz="1600" dirty="0">
                <a:solidFill>
                  <a:srgbClr val="333333"/>
                </a:solidFill>
              </a:rPr>
              <a:t>        x = </a:t>
            </a:r>
            <a:r>
              <a:rPr lang="en-US" altLang="zh-CN" sz="1600" dirty="0" err="1">
                <a:solidFill>
                  <a:srgbClr val="333333"/>
                </a:solidFill>
              </a:rPr>
              <a:t>F.relu</a:t>
            </a:r>
            <a:r>
              <a:rPr lang="en-US" altLang="zh-CN" sz="1600" dirty="0">
                <a:solidFill>
                  <a:srgbClr val="333333"/>
                </a:solidFill>
              </a:rPr>
              <a:t>(self.conv1(x))</a:t>
            </a:r>
            <a:endParaRPr lang="zh-CN" altLang="en-US" sz="1600" dirty="0">
              <a:solidFill>
                <a:srgbClr val="333333"/>
              </a:solidFill>
            </a:endParaRPr>
          </a:p>
          <a:p>
            <a:r>
              <a:rPr lang="en-US" altLang="zh-CN" sz="1600" dirty="0">
                <a:solidFill>
                  <a:srgbClr val="333333"/>
                </a:solidFill>
              </a:rPr>
              <a:t>        x = </a:t>
            </a:r>
            <a:r>
              <a:rPr lang="en-US" altLang="zh-CN" sz="1600" dirty="0" err="1">
                <a:solidFill>
                  <a:srgbClr val="333333"/>
                </a:solidFill>
              </a:rPr>
              <a:t>self.pool</a:t>
            </a:r>
            <a:r>
              <a:rPr lang="en-US" altLang="zh-CN" sz="1600" dirty="0">
                <a:solidFill>
                  <a:srgbClr val="333333"/>
                </a:solidFill>
              </a:rPr>
              <a:t>(x)</a:t>
            </a:r>
            <a:endParaRPr lang="zh-CN" altLang="en-US" sz="1600" dirty="0">
              <a:solidFill>
                <a:srgbClr val="333333"/>
              </a:solidFill>
            </a:endParaRPr>
          </a:p>
          <a:p>
            <a:r>
              <a:rPr lang="en-US" altLang="zh-CN" sz="1600" dirty="0">
                <a:solidFill>
                  <a:srgbClr val="333333"/>
                </a:solidFill>
              </a:rPr>
              <a:t>        x = </a:t>
            </a:r>
            <a:r>
              <a:rPr lang="en-US" altLang="zh-CN" sz="1600" dirty="0" err="1">
                <a:solidFill>
                  <a:srgbClr val="333333"/>
                </a:solidFill>
              </a:rPr>
              <a:t>F.relu</a:t>
            </a:r>
            <a:r>
              <a:rPr lang="en-US" altLang="zh-CN" sz="1600" dirty="0">
                <a:solidFill>
                  <a:srgbClr val="333333"/>
                </a:solidFill>
              </a:rPr>
              <a:t>(self.conv2(x))</a:t>
            </a:r>
            <a:endParaRPr lang="zh-CN" altLang="en-US" sz="1600" dirty="0">
              <a:solidFill>
                <a:srgbClr val="333333"/>
              </a:solidFill>
            </a:endParaRPr>
          </a:p>
          <a:p>
            <a:r>
              <a:rPr lang="en-US" altLang="zh-CN" sz="1600" dirty="0">
                <a:solidFill>
                  <a:srgbClr val="333333"/>
                </a:solidFill>
              </a:rPr>
              <a:t>        x = </a:t>
            </a:r>
            <a:r>
              <a:rPr lang="en-US" altLang="zh-CN" sz="1600" dirty="0" err="1">
                <a:solidFill>
                  <a:srgbClr val="333333"/>
                </a:solidFill>
              </a:rPr>
              <a:t>self.pool</a:t>
            </a:r>
            <a:r>
              <a:rPr lang="en-US" altLang="zh-CN" sz="1600" dirty="0">
                <a:solidFill>
                  <a:srgbClr val="333333"/>
                </a:solidFill>
              </a:rPr>
              <a:t>(x)</a:t>
            </a:r>
            <a:endParaRPr lang="zh-CN" altLang="en-US" sz="1600" dirty="0">
              <a:solidFill>
                <a:srgbClr val="333333"/>
              </a:solidFill>
            </a:endParaRPr>
          </a:p>
          <a:p>
            <a:r>
              <a:rPr lang="en-US" altLang="zh-CN" sz="1600" dirty="0">
                <a:solidFill>
                  <a:srgbClr val="333333"/>
                </a:solidFill>
              </a:rPr>
              <a:t>        x = </a:t>
            </a:r>
            <a:r>
              <a:rPr lang="en-US" altLang="zh-CN" sz="1600" dirty="0" err="1">
                <a:solidFill>
                  <a:srgbClr val="333333"/>
                </a:solidFill>
              </a:rPr>
              <a:t>x.view</a:t>
            </a:r>
            <a:r>
              <a:rPr lang="en-US" altLang="zh-CN" sz="1600" dirty="0">
                <a:solidFill>
                  <a:srgbClr val="333333"/>
                </a:solidFill>
              </a:rPr>
              <a:t>(-</a:t>
            </a:r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altLang="zh-CN" sz="1600" dirty="0">
                <a:solidFill>
                  <a:srgbClr val="333333"/>
                </a:solidFill>
              </a:rPr>
              <a:t>, </a:t>
            </a:r>
            <a:r>
              <a:rPr lang="en-US" altLang="zh-CN" sz="1600" dirty="0" err="1">
                <a:solidFill>
                  <a:srgbClr val="333333"/>
                </a:solidFill>
              </a:rPr>
              <a:t>image_size</a:t>
            </a:r>
            <a:r>
              <a:rPr lang="en-US" altLang="zh-CN" sz="1600" dirty="0">
                <a:solidFill>
                  <a:srgbClr val="333333"/>
                </a:solidFill>
              </a:rPr>
              <a:t> // </a:t>
            </a:r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</a:rPr>
              <a:t>4</a:t>
            </a:r>
            <a:r>
              <a:rPr lang="en-US" altLang="zh-CN" sz="1600" dirty="0">
                <a:solidFill>
                  <a:srgbClr val="333333"/>
                </a:solidFill>
              </a:rPr>
              <a:t> * </a:t>
            </a:r>
            <a:r>
              <a:rPr lang="en-US" altLang="zh-CN" sz="1600" dirty="0" err="1">
                <a:solidFill>
                  <a:srgbClr val="333333"/>
                </a:solidFill>
              </a:rPr>
              <a:t>image_size</a:t>
            </a:r>
            <a:r>
              <a:rPr lang="en-US" altLang="zh-CN" sz="1600" dirty="0">
                <a:solidFill>
                  <a:srgbClr val="333333"/>
                </a:solidFill>
              </a:rPr>
              <a:t> // </a:t>
            </a:r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</a:rPr>
              <a:t>4</a:t>
            </a:r>
            <a:r>
              <a:rPr lang="en-US" altLang="zh-CN" sz="1600" dirty="0">
                <a:solidFill>
                  <a:srgbClr val="333333"/>
                </a:solidFill>
              </a:rPr>
              <a:t> * depth[</a:t>
            </a:r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altLang="zh-CN" sz="1600" dirty="0">
                <a:solidFill>
                  <a:srgbClr val="333333"/>
                </a:solidFill>
              </a:rPr>
              <a:t>])</a:t>
            </a:r>
            <a:endParaRPr lang="zh-CN" altLang="en-US" sz="1600" dirty="0">
              <a:solidFill>
                <a:srgbClr val="333333"/>
              </a:solidFill>
            </a:endParaRPr>
          </a:p>
          <a:p>
            <a:r>
              <a:rPr lang="en-US" altLang="zh-CN" sz="1600" dirty="0">
                <a:solidFill>
                  <a:srgbClr val="333333"/>
                </a:solidFill>
              </a:rPr>
              <a:t>        x = </a:t>
            </a:r>
            <a:r>
              <a:rPr lang="en-US" altLang="zh-CN" sz="1600" dirty="0" err="1">
                <a:solidFill>
                  <a:srgbClr val="333333"/>
                </a:solidFill>
              </a:rPr>
              <a:t>F.relu</a:t>
            </a:r>
            <a:r>
              <a:rPr lang="en-US" altLang="zh-CN" sz="1600" dirty="0">
                <a:solidFill>
                  <a:srgbClr val="333333"/>
                </a:solidFill>
              </a:rPr>
              <a:t>(self.fc1(x))</a:t>
            </a:r>
            <a:endParaRPr lang="zh-CN" altLang="en-US" sz="1600" dirty="0">
              <a:solidFill>
                <a:srgbClr val="333333"/>
              </a:solidFill>
            </a:endParaRPr>
          </a:p>
          <a:p>
            <a:r>
              <a:rPr lang="zh-CN" altLang="en-US" sz="1600" dirty="0">
                <a:solidFill>
                  <a:srgbClr val="333333"/>
                </a:solidFill>
              </a:rPr>
              <a:t>        </a:t>
            </a:r>
            <a:r>
              <a:rPr lang="en-US" altLang="zh-CN" sz="1600" dirty="0">
                <a:solidFill>
                  <a:srgbClr val="333333"/>
                </a:solidFill>
              </a:rPr>
              <a:t>x = self.fc2(x)</a:t>
            </a:r>
            <a:endParaRPr lang="zh-CN" altLang="en-US" sz="1600" dirty="0">
              <a:solidFill>
                <a:srgbClr val="333333"/>
              </a:solidFill>
            </a:endParaRPr>
          </a:p>
          <a:p>
            <a:r>
              <a:rPr lang="en-US" altLang="zh-CN" sz="1600" dirty="0">
                <a:solidFill>
                  <a:srgbClr val="333333"/>
                </a:solidFill>
              </a:rPr>
              <a:t>        x = </a:t>
            </a:r>
            <a:r>
              <a:rPr lang="en-US" altLang="zh-CN" sz="1600" dirty="0" err="1">
                <a:solidFill>
                  <a:srgbClr val="333333"/>
                </a:solidFill>
              </a:rPr>
              <a:t>F.log_softmax</a:t>
            </a:r>
            <a:r>
              <a:rPr lang="en-US" altLang="zh-CN" sz="1600" dirty="0">
                <a:solidFill>
                  <a:srgbClr val="333333"/>
                </a:solidFill>
              </a:rPr>
              <a:t>(x)</a:t>
            </a:r>
            <a:endParaRPr lang="zh-CN" altLang="en-US" sz="1600" dirty="0">
              <a:solidFill>
                <a:srgbClr val="333333"/>
              </a:solidFill>
            </a:endParaRPr>
          </a:p>
          <a:p>
            <a:r>
              <a:rPr lang="en-US" altLang="zh-CN" sz="1600" dirty="0">
                <a:solidFill>
                  <a:srgbClr val="333333"/>
                </a:solidFill>
              </a:rPr>
              <a:t>        </a:t>
            </a:r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</a:rPr>
              <a:t>return</a:t>
            </a:r>
            <a:r>
              <a:rPr lang="en-US" altLang="zh-CN" sz="1600" dirty="0">
                <a:solidFill>
                  <a:srgbClr val="333333"/>
                </a:solidFill>
              </a:rPr>
              <a:t> x</a:t>
            </a:r>
          </a:p>
          <a:p>
            <a:r>
              <a:rPr lang="en-US" altLang="zh-CN" sz="1600" dirty="0">
                <a:solidFill>
                  <a:srgbClr val="333333"/>
                </a:solidFill>
              </a:rPr>
              <a:t>    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4973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神经网络如何实现最后一层？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7">
            <a:extLst>
              <a:ext uri="{FF2B5EF4-FFF2-40B4-BE49-F238E27FC236}">
                <a16:creationId xmlns:a16="http://schemas.microsoft.com/office/drawing/2014/main" id="{1FF457BA-BA8B-7677-69C0-14483C2D0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2717" y="1448672"/>
            <a:ext cx="5544536" cy="27759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59B4F41-C106-0F62-AAE1-F2E45D3FE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039" y="1810424"/>
            <a:ext cx="2145381" cy="205241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51A2FB6-3718-CA64-00EB-DA19D2076D77}"/>
              </a:ext>
            </a:extLst>
          </p:cNvPr>
          <p:cNvSpPr txBox="1"/>
          <p:nvPr/>
        </p:nvSpPr>
        <p:spPr>
          <a:xfrm>
            <a:off x="9634912" y="2164750"/>
            <a:ext cx="404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猫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0621B04-86E9-362B-B04B-0539A1B18D59}"/>
              </a:ext>
            </a:extLst>
          </p:cNvPr>
          <p:cNvSpPr txBox="1"/>
          <p:nvPr/>
        </p:nvSpPr>
        <p:spPr>
          <a:xfrm>
            <a:off x="9638457" y="2487270"/>
            <a:ext cx="404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狗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BCB992D-2043-E4B6-D4C8-077981BD9299}"/>
              </a:ext>
            </a:extLst>
          </p:cNvPr>
          <p:cNvSpPr txBox="1"/>
          <p:nvPr/>
        </p:nvSpPr>
        <p:spPr>
          <a:xfrm>
            <a:off x="9642002" y="2809790"/>
            <a:ext cx="404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马鼠</a:t>
            </a:r>
            <a:endParaRPr kumimoji="1"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B52ED6FA-FA6F-EA46-9E8B-D08A2C5EB333}"/>
              </a:ext>
            </a:extLst>
          </p:cNvPr>
          <p:cNvSpPr/>
          <p:nvPr/>
        </p:nvSpPr>
        <p:spPr>
          <a:xfrm>
            <a:off x="6904031" y="1115088"/>
            <a:ext cx="1992623" cy="3302000"/>
          </a:xfrm>
          <a:prstGeom prst="ellipse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A52575B-24B2-8EB9-DBBA-88895C1942AD}"/>
                  </a:ext>
                </a:extLst>
              </p:cNvPr>
              <p:cNvSpPr txBox="1"/>
              <p:nvPr/>
            </p:nvSpPr>
            <p:spPr>
              <a:xfrm>
                <a:off x="1895241" y="4729973"/>
                <a:ext cx="5859938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𝑠𝑜𝑓𝑡𝑚𝑎𝑥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𝑗𝑖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, 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𝑠𝑜𝑓𝑡𝑚𝑎𝑥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charset="0"/>
                            </a:rPr>
                            <m:t>exp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latin typeface="Cambria Math" charset="0"/>
                                </a:rPr>
                                <m:t>exp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A52575B-24B2-8EB9-DBBA-88895C194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241" y="4729973"/>
                <a:ext cx="5859938" cy="891719"/>
              </a:xfrm>
              <a:prstGeom prst="rect">
                <a:avLst/>
              </a:prstGeom>
              <a:blipFill>
                <a:blip r:embed="rId6"/>
                <a:stretch>
                  <a:fillRect l="-649" t="-92958" r="-1082" b="-1436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C7D4D9F7-3E2C-C1BB-6BDB-0BE5F38E6D6E}"/>
              </a:ext>
            </a:extLst>
          </p:cNvPr>
          <p:cNvSpPr txBox="1"/>
          <p:nvPr/>
        </p:nvSpPr>
        <p:spPr>
          <a:xfrm>
            <a:off x="8056295" y="5076721"/>
            <a:ext cx="168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nn.softmax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yi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07F32979-F41A-0C22-DDB6-875C0405F970}"/>
              </a:ext>
            </a:extLst>
          </p:cNvPr>
          <p:cNvCxnSpPr/>
          <p:nvPr/>
        </p:nvCxnSpPr>
        <p:spPr>
          <a:xfrm>
            <a:off x="8823067" y="2347818"/>
            <a:ext cx="629871" cy="1173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A6EBDD34-42F6-F670-6EF3-7DC7BA7D9CAD}"/>
              </a:ext>
            </a:extLst>
          </p:cNvPr>
          <p:cNvCxnSpPr/>
          <p:nvPr/>
        </p:nvCxnSpPr>
        <p:spPr>
          <a:xfrm>
            <a:off x="8823067" y="2684447"/>
            <a:ext cx="629871" cy="117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58593643-FC92-57B0-CE1F-EFCEE6E6A349}"/>
              </a:ext>
            </a:extLst>
          </p:cNvPr>
          <p:cNvCxnSpPr/>
          <p:nvPr/>
        </p:nvCxnSpPr>
        <p:spPr>
          <a:xfrm>
            <a:off x="8823067" y="3009344"/>
            <a:ext cx="629871" cy="1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D3433588-340B-3B3D-5ACC-5E75532F2A44}"/>
              </a:ext>
            </a:extLst>
          </p:cNvPr>
          <p:cNvCxnSpPr/>
          <p:nvPr/>
        </p:nvCxnSpPr>
        <p:spPr>
          <a:xfrm>
            <a:off x="8823067" y="3320976"/>
            <a:ext cx="629871" cy="117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0696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训练结果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636E7A-2485-6F86-1807-B2C2A5EDF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788" y="515267"/>
            <a:ext cx="7734300" cy="54483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8FE84F3-09C9-7768-87A3-0FBA66514976}"/>
              </a:ext>
            </a:extLst>
          </p:cNvPr>
          <p:cNvSpPr txBox="1"/>
          <p:nvPr/>
        </p:nvSpPr>
        <p:spPr>
          <a:xfrm>
            <a:off x="5284958" y="2145826"/>
            <a:ext cx="1414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训练数据错误率曲线</a:t>
            </a:r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6DA8E197-3DA4-B99A-F8FD-91A36882D3FE}"/>
              </a:ext>
            </a:extLst>
          </p:cNvPr>
          <p:cNvCxnSpPr/>
          <p:nvPr/>
        </p:nvCxnSpPr>
        <p:spPr>
          <a:xfrm flipH="1">
            <a:off x="4590170" y="2523178"/>
            <a:ext cx="483079" cy="345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EC805078-5F5D-FF00-2DAB-ED810A4862EF}"/>
              </a:ext>
            </a:extLst>
          </p:cNvPr>
          <p:cNvSpPr txBox="1"/>
          <p:nvPr/>
        </p:nvSpPr>
        <p:spPr>
          <a:xfrm>
            <a:off x="5284958" y="2942312"/>
            <a:ext cx="1414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校验数据错误率曲线</a:t>
            </a: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CE82F23B-46DA-EFAA-55CC-5A6EF8B2649F}"/>
              </a:ext>
            </a:extLst>
          </p:cNvPr>
          <p:cNvCxnSpPr/>
          <p:nvPr/>
        </p:nvCxnSpPr>
        <p:spPr>
          <a:xfrm flipH="1" flipV="1">
            <a:off x="4378463" y="3239417"/>
            <a:ext cx="906495" cy="2606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74802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作业：手写数字加法机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D74F3DDE-9A25-FBA7-E75B-443DEBA68E21}"/>
              </a:ext>
            </a:extLst>
          </p:cNvPr>
          <p:cNvSpPr txBox="1">
            <a:spLocks/>
          </p:cNvSpPr>
          <p:nvPr/>
        </p:nvSpPr>
        <p:spPr>
          <a:xfrm>
            <a:off x="1297806" y="1356541"/>
            <a:ext cx="8869170" cy="42465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sz="2400" dirty="0">
              <a:latin typeface="Weibei SC" charset="-122"/>
              <a:ea typeface="Weibei SC" charset="-122"/>
              <a:cs typeface="Weibei SC" charset="-122"/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9887BD3A-F50F-FEDA-A00C-4D19EC9BAD88}"/>
              </a:ext>
            </a:extLst>
          </p:cNvPr>
          <p:cNvSpPr txBox="1">
            <a:spLocks/>
          </p:cNvSpPr>
          <p:nvPr/>
        </p:nvSpPr>
        <p:spPr>
          <a:xfrm>
            <a:off x="474275" y="1584593"/>
            <a:ext cx="10515600" cy="10383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构造一个神经网络，和相应的数据集，实现：输入任意给定的两张手写数字图像对，输出一个数字为这两个数字的和</a:t>
            </a:r>
          </a:p>
        </p:txBody>
      </p:sp>
      <p:pic>
        <p:nvPicPr>
          <p:cNvPr id="14" name="内容占位符 8">
            <a:extLst>
              <a:ext uri="{FF2B5EF4-FFF2-40B4-BE49-F238E27FC236}">
                <a16:creationId xmlns:a16="http://schemas.microsoft.com/office/drawing/2014/main" id="{A79A1FB8-AC05-B9C9-4418-8A003C1A2A0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3268" y="3069672"/>
            <a:ext cx="1974011" cy="195078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9D01FA9-96C8-2333-86C1-C11A34823FB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3889" y="3069672"/>
            <a:ext cx="2011559" cy="1987893"/>
          </a:xfrm>
          <a:prstGeom prst="rect">
            <a:avLst/>
          </a:prstGeom>
        </p:spPr>
      </p:pic>
      <p:sp>
        <p:nvSpPr>
          <p:cNvPr id="16" name="加号 15">
            <a:extLst>
              <a:ext uri="{FF2B5EF4-FFF2-40B4-BE49-F238E27FC236}">
                <a16:creationId xmlns:a16="http://schemas.microsoft.com/office/drawing/2014/main" id="{93D793DB-FD63-3D97-568F-B86FBA58BE05}"/>
              </a:ext>
            </a:extLst>
          </p:cNvPr>
          <p:cNvSpPr/>
          <p:nvPr/>
        </p:nvSpPr>
        <p:spPr>
          <a:xfrm>
            <a:off x="3499291" y="3731341"/>
            <a:ext cx="690113" cy="690113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燕尾形箭头 16">
            <a:extLst>
              <a:ext uri="{FF2B5EF4-FFF2-40B4-BE49-F238E27FC236}">
                <a16:creationId xmlns:a16="http://schemas.microsoft.com/office/drawing/2014/main" id="{B905699A-7789-ECE4-5670-7128869AEAA6}"/>
              </a:ext>
            </a:extLst>
          </p:cNvPr>
          <p:cNvSpPr/>
          <p:nvPr/>
        </p:nvSpPr>
        <p:spPr>
          <a:xfrm>
            <a:off x="7141056" y="3767965"/>
            <a:ext cx="840099" cy="58025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6D3CF78-0802-F0BE-C477-BE7B12FA0B0A}"/>
              </a:ext>
            </a:extLst>
          </p:cNvPr>
          <p:cNvSpPr txBox="1"/>
          <p:nvPr/>
        </p:nvSpPr>
        <p:spPr>
          <a:xfrm>
            <a:off x="8636763" y="3590457"/>
            <a:ext cx="15617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/>
              <a:t>11</a:t>
            </a:r>
            <a:endParaRPr kumimoji="1"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3803466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6" name="内容占位符 2">
            <a:extLst>
              <a:ext uri="{FF2B5EF4-FFF2-40B4-BE49-F238E27FC236}">
                <a16:creationId xmlns:a16="http://schemas.microsoft.com/office/drawing/2014/main" id="{45EC2E2C-4601-2623-D9D6-75B657E4C6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8893613"/>
              </p:ext>
            </p:extLst>
          </p:nvPr>
        </p:nvGraphicFramePr>
        <p:xfrm>
          <a:off x="1158583" y="1711234"/>
          <a:ext cx="10380956" cy="3941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735699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序列的世界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2" descr="http://pic-hzrb.hangzhou.com.cn/0/10/34/67/10346758_421934.jpg">
            <a:extLst>
              <a:ext uri="{FF2B5EF4-FFF2-40B4-BE49-F238E27FC236}">
                <a16:creationId xmlns:a16="http://schemas.microsoft.com/office/drawing/2014/main" id="{DCC27A48-B03E-C44B-D70F-684825869C9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4039" y="1307063"/>
            <a:ext cx="3889557" cy="260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F5AFEA0-BEDF-EFF6-C486-EC7DB025410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9520" y="3500557"/>
            <a:ext cx="3786710" cy="24983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4FC9CA4-9BE2-830A-69DD-B02A10AA2E4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2282" y="3594665"/>
            <a:ext cx="3889557" cy="23101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3EAA487-2B01-30CF-8E7A-A501A2CE0FB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8746" y="1566121"/>
            <a:ext cx="4308011" cy="176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711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文本分类问题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97F00F21-C7D5-09D0-6661-208372051AEF}"/>
              </a:ext>
            </a:extLst>
          </p:cNvPr>
          <p:cNvSpPr/>
          <p:nvPr/>
        </p:nvSpPr>
        <p:spPr>
          <a:xfrm>
            <a:off x="850605" y="2339159"/>
            <a:ext cx="2211572" cy="259434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网页分类</a:t>
            </a:r>
          </a:p>
          <a:p>
            <a:pPr algn="ctr"/>
            <a:endParaRPr kumimoji="1" lang="zh-CN" altLang="en-US" dirty="0"/>
          </a:p>
          <a:p>
            <a:pPr marL="285750" indent="-285750" algn="ctr">
              <a:buFont typeface="Arial" charset="0"/>
              <a:buChar char="•"/>
            </a:pPr>
            <a:r>
              <a:rPr kumimoji="1" lang="zh-CN" altLang="en-US" dirty="0"/>
              <a:t>综合</a:t>
            </a:r>
          </a:p>
          <a:p>
            <a:pPr marL="285750" indent="-285750" algn="ctr">
              <a:buFont typeface="Arial" charset="0"/>
              <a:buChar char="•"/>
            </a:pPr>
            <a:r>
              <a:rPr kumimoji="1" lang="zh-CN" altLang="en-US" dirty="0"/>
              <a:t>游戏</a:t>
            </a:r>
          </a:p>
          <a:p>
            <a:pPr marL="285750" indent="-285750" algn="ctr">
              <a:buFont typeface="Arial" charset="0"/>
              <a:buChar char="•"/>
            </a:pPr>
            <a:r>
              <a:rPr kumimoji="1" lang="zh-CN" altLang="en-US" dirty="0"/>
              <a:t>科学</a:t>
            </a:r>
          </a:p>
          <a:p>
            <a:pPr marL="285750" indent="-285750" algn="ctr">
              <a:buFont typeface="Arial" charset="0"/>
              <a:buChar char="•"/>
            </a:pPr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6EA11AD9-6FFB-960E-7BF0-EA6ECEB12011}"/>
              </a:ext>
            </a:extLst>
          </p:cNvPr>
          <p:cNvSpPr/>
          <p:nvPr/>
        </p:nvSpPr>
        <p:spPr>
          <a:xfrm>
            <a:off x="3674878" y="2339159"/>
            <a:ext cx="2211572" cy="259434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新闻分类</a:t>
            </a:r>
          </a:p>
          <a:p>
            <a:pPr algn="ctr"/>
            <a:endParaRPr kumimoji="1" lang="zh-CN" altLang="en-US" sz="2400" dirty="0"/>
          </a:p>
          <a:p>
            <a:pPr marL="342900" indent="-342900" algn="ctr">
              <a:buFont typeface="Arial" charset="0"/>
              <a:buChar char="•"/>
            </a:pPr>
            <a:r>
              <a:rPr kumimoji="1" lang="zh-CN" altLang="en-US" sz="2000" dirty="0"/>
              <a:t>音乐</a:t>
            </a:r>
          </a:p>
          <a:p>
            <a:pPr marL="342900" indent="-342900" algn="ctr">
              <a:buFont typeface="Arial" charset="0"/>
              <a:buChar char="•"/>
            </a:pPr>
            <a:r>
              <a:rPr kumimoji="1" lang="zh-CN" altLang="en-US" sz="2000" dirty="0"/>
              <a:t>时事</a:t>
            </a:r>
          </a:p>
          <a:p>
            <a:pPr marL="342900" indent="-342900" algn="ctr">
              <a:buFont typeface="Arial" charset="0"/>
              <a:buChar char="•"/>
            </a:pPr>
            <a:r>
              <a:rPr kumimoji="1" lang="zh-CN" altLang="en-US" sz="2000" dirty="0"/>
              <a:t>娱乐</a:t>
            </a:r>
          </a:p>
          <a:p>
            <a:pPr marL="342900" indent="-342900" algn="ctr">
              <a:buFont typeface="Arial" charset="0"/>
              <a:buChar char="•"/>
            </a:pPr>
            <a:r>
              <a:rPr kumimoji="1" lang="en-US" altLang="zh-CN" sz="2000" dirty="0"/>
              <a:t>……</a:t>
            </a:r>
            <a:endParaRPr kumimoji="1" lang="zh-CN" altLang="en-US" sz="2000" dirty="0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F284ABFD-7710-7F15-F279-4C090FCDE400}"/>
              </a:ext>
            </a:extLst>
          </p:cNvPr>
          <p:cNvSpPr/>
          <p:nvPr/>
        </p:nvSpPr>
        <p:spPr>
          <a:xfrm>
            <a:off x="6499151" y="2339159"/>
            <a:ext cx="2211572" cy="259434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邮件分类</a:t>
            </a:r>
          </a:p>
          <a:p>
            <a:pPr algn="ctr"/>
            <a:endParaRPr kumimoji="1" lang="zh-CN" altLang="en-US" sz="2400" dirty="0"/>
          </a:p>
          <a:p>
            <a:pPr marL="342900" indent="-342900" algn="ctr">
              <a:buFont typeface="Arial" charset="0"/>
              <a:buChar char="•"/>
            </a:pPr>
            <a:r>
              <a:rPr kumimoji="1" lang="zh-CN" altLang="en-US" sz="2000" dirty="0"/>
              <a:t>垃圾</a:t>
            </a:r>
          </a:p>
          <a:p>
            <a:pPr marL="342900" indent="-342900" algn="ctr">
              <a:buFont typeface="Arial" charset="0"/>
              <a:buChar char="•"/>
            </a:pPr>
            <a:r>
              <a:rPr kumimoji="1" lang="zh-CN" altLang="en-US" sz="2000" dirty="0"/>
              <a:t>广告</a:t>
            </a:r>
          </a:p>
          <a:p>
            <a:pPr marL="342900" indent="-342900" algn="ctr">
              <a:buFont typeface="Arial" charset="0"/>
              <a:buChar char="•"/>
            </a:pPr>
            <a:r>
              <a:rPr kumimoji="1" lang="zh-CN" altLang="en-US" sz="2000" dirty="0"/>
              <a:t>诈骗</a:t>
            </a:r>
          </a:p>
          <a:p>
            <a:pPr marL="342900" indent="-342900" algn="ctr">
              <a:buFont typeface="Arial" charset="0"/>
              <a:buChar char="•"/>
            </a:pPr>
            <a:r>
              <a:rPr kumimoji="1" lang="en-US" altLang="zh-CN" sz="2000" dirty="0"/>
              <a:t>……</a:t>
            </a:r>
            <a:endParaRPr kumimoji="1" lang="zh-CN" altLang="en-US" sz="2000" dirty="0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AEBFB363-5DE1-A089-9CD5-D3F4445CC176}"/>
              </a:ext>
            </a:extLst>
          </p:cNvPr>
          <p:cNvSpPr/>
          <p:nvPr/>
        </p:nvSpPr>
        <p:spPr>
          <a:xfrm>
            <a:off x="9323424" y="2339159"/>
            <a:ext cx="2211572" cy="2594348"/>
          </a:xfrm>
          <a:prstGeom prst="roundRect">
            <a:avLst/>
          </a:prstGeom>
          <a:solidFill>
            <a:srgbClr val="FF7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个性化推荐</a:t>
            </a:r>
          </a:p>
          <a:p>
            <a:pPr algn="ctr"/>
            <a:endParaRPr kumimoji="1" lang="zh-CN" altLang="en-US" sz="2400" dirty="0"/>
          </a:p>
          <a:p>
            <a:pPr marL="342900" indent="-342900" algn="ctr">
              <a:buFont typeface="Arial" charset="0"/>
              <a:buChar char="•"/>
            </a:pPr>
            <a:r>
              <a:rPr kumimoji="1" lang="zh-CN" altLang="en-US" sz="2000" dirty="0"/>
              <a:t>用户</a:t>
            </a:r>
            <a:r>
              <a:rPr kumimoji="1" lang="en-US" altLang="zh-CN" sz="2000" dirty="0"/>
              <a:t>A</a:t>
            </a:r>
            <a:endParaRPr kumimoji="1" lang="zh-CN" altLang="en-US" sz="2000" dirty="0"/>
          </a:p>
          <a:p>
            <a:pPr marL="342900" indent="-342900" algn="ctr">
              <a:buFont typeface="Arial" charset="0"/>
              <a:buChar char="•"/>
            </a:pPr>
            <a:r>
              <a:rPr kumimoji="1" lang="zh-CN" altLang="en-US" sz="2000" dirty="0"/>
              <a:t>用户</a:t>
            </a:r>
            <a:r>
              <a:rPr kumimoji="1" lang="en-US" altLang="zh-CN" sz="2000" dirty="0"/>
              <a:t>B</a:t>
            </a:r>
            <a:endParaRPr kumimoji="1" lang="zh-CN" altLang="en-US" sz="2000" dirty="0"/>
          </a:p>
          <a:p>
            <a:pPr marL="342900" indent="-342900" algn="ctr">
              <a:buFont typeface="Arial" charset="0"/>
              <a:buChar char="•"/>
            </a:pPr>
            <a:r>
              <a:rPr kumimoji="1" lang="zh-CN" altLang="en-US" sz="2000" dirty="0"/>
              <a:t>用户</a:t>
            </a:r>
            <a:r>
              <a:rPr kumimoji="1" lang="en-US" altLang="zh-CN" sz="2000" dirty="0"/>
              <a:t>C</a:t>
            </a:r>
            <a:endParaRPr kumimoji="1" lang="zh-CN" altLang="en-US" sz="2000" dirty="0"/>
          </a:p>
          <a:p>
            <a:pPr marL="342900" indent="-342900" algn="ctr">
              <a:buFont typeface="Arial" charset="0"/>
              <a:buChar char="•"/>
            </a:pPr>
            <a:r>
              <a:rPr kumimoji="1" lang="en-US" altLang="zh-CN" sz="2000" dirty="0"/>
              <a:t>……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837796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情绪分类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8124E56-B1B9-C0AD-A6F5-2CB1970F1364}"/>
              </a:ext>
            </a:extLst>
          </p:cNvPr>
          <p:cNvSpPr/>
          <p:nvPr/>
        </p:nvSpPr>
        <p:spPr>
          <a:xfrm>
            <a:off x="635619" y="1170505"/>
            <a:ext cx="4900280" cy="2308324"/>
          </a:xfrm>
          <a:prstGeom prst="rect">
            <a:avLst/>
          </a:prstGeom>
          <a:solidFill>
            <a:srgbClr val="FF7200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老熟客了,东西还是一如既往的好,货真价实的日货尾单,性价比突出.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好卖家，真有耐心，我终于买到想要的东西了。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无论款式和做工都棒棒嗒，老公很喜欢很喜欢了。谢谢掌柜。无论款式和做工都棒棒嗒，老公很喜欢服务好！礼品还真是漂亮，超值！但，有一颗小珠有些瑕疵，这是难免的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3DF883C-7847-6450-0BFC-B88D48D18E43}"/>
              </a:ext>
            </a:extLst>
          </p:cNvPr>
          <p:cNvSpPr/>
          <p:nvPr/>
        </p:nvSpPr>
        <p:spPr>
          <a:xfrm>
            <a:off x="5535899" y="3650230"/>
            <a:ext cx="5978155" cy="230832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这是黑店，都别买辣鸡中的战斗机，发来就是烂的。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面料薄的和纸一样非常生气?的一次购物。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一星都不想给，当时把包装袋随手扔了，现在退货还不知道退不退得了。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真的好水的裤子，买了一天裤子有点紧，裤脚拉链那部分直接炸线了丑的要死 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大家千万千万不要买 估计好评都是水军</a:t>
            </a:r>
            <a:r>
              <a:rPr lang="en-US" altLang="zh-CN" dirty="0">
                <a:solidFill>
                  <a:schemeClr val="bg1"/>
                </a:solidFill>
              </a:rPr>
              <a:t>.</a:t>
            </a:r>
            <a:r>
              <a:rPr lang="zh-CN" altLang="en-US" dirty="0">
                <a:solidFill>
                  <a:schemeClr val="bg1"/>
                </a:solidFill>
              </a:rPr>
              <a:t>一星都不想给。。。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9AB301-EB33-4434-9821-1F638DE79C1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939" y="184449"/>
            <a:ext cx="4900280" cy="32943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CCBAEE8-F575-0A1B-85D6-CE5A95592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595" y="3650230"/>
            <a:ext cx="3837766" cy="230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0424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4">
            <a:extLst>
              <a:ext uri="{FF2B5EF4-FFF2-40B4-BE49-F238E27FC236}">
                <a16:creationId xmlns:a16="http://schemas.microsoft.com/office/drawing/2014/main" id="{6C23AEEC-FF03-3F56-4A92-6228BF214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039" y="1493673"/>
            <a:ext cx="5945372" cy="4351338"/>
          </a:xfrm>
        </p:spPr>
        <p:txBody>
          <a:bodyPr/>
          <a:lstStyle/>
          <a:p>
            <a:r>
              <a:rPr kumimoji="1" lang="zh-CN" altLang="en-US" dirty="0">
                <a:latin typeface="Weibei SC" charset="-122"/>
                <a:ea typeface="Weibei SC" charset="-122"/>
                <a:cs typeface="Weibei SC" charset="-122"/>
              </a:rPr>
              <a:t>隐含层内部存在着连接</a:t>
            </a:r>
          </a:p>
          <a:p>
            <a:r>
              <a:rPr kumimoji="1" lang="zh-CN" altLang="en-US" dirty="0">
                <a:latin typeface="Weibei SC" charset="-122"/>
                <a:ea typeface="Weibei SC" charset="-122"/>
                <a:cs typeface="Weibei SC" charset="-122"/>
              </a:rPr>
              <a:t>每一个隐含层单元都与所有其他隐含层单元相连接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A70AD0-2928-198C-635F-B4A0E4A9E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972" y="1171109"/>
            <a:ext cx="4558568" cy="435045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7B222C2-91C8-2821-64A5-892BD788231A}"/>
              </a:ext>
            </a:extLst>
          </p:cNvPr>
          <p:cNvSpPr txBox="1"/>
          <p:nvPr/>
        </p:nvSpPr>
        <p:spPr>
          <a:xfrm>
            <a:off x="7094972" y="5021090"/>
            <a:ext cx="867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输入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AEA1AF9-1207-AF90-2A9C-3CB479155489}"/>
              </a:ext>
            </a:extLst>
          </p:cNvPr>
          <p:cNvSpPr txBox="1"/>
          <p:nvPr/>
        </p:nvSpPr>
        <p:spPr>
          <a:xfrm>
            <a:off x="8940303" y="5638439"/>
            <a:ext cx="867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隐含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6DE33CC-5270-EE83-44E8-08A7D757389D}"/>
              </a:ext>
            </a:extLst>
          </p:cNvPr>
          <p:cNvSpPr txBox="1"/>
          <p:nvPr/>
        </p:nvSpPr>
        <p:spPr>
          <a:xfrm>
            <a:off x="10904972" y="4651758"/>
            <a:ext cx="867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输出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12BBAEB-61B6-C2F7-C66A-CCAF9736A358}"/>
              </a:ext>
            </a:extLst>
          </p:cNvPr>
          <p:cNvSpPr txBox="1"/>
          <p:nvPr/>
        </p:nvSpPr>
        <p:spPr>
          <a:xfrm>
            <a:off x="7141087" y="1358736"/>
            <a:ext cx="47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X</a:t>
            </a:r>
            <a:r>
              <a:rPr kumimoji="1" lang="en-US" altLang="zh-CN" baseline="-25000" dirty="0" err="1"/>
              <a:t>t</a:t>
            </a:r>
            <a:endParaRPr kumimoji="1" lang="zh-CN" altLang="en-US" baseline="-250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E828EBC-0D82-52F9-218D-32A9A9026F0F}"/>
              </a:ext>
            </a:extLst>
          </p:cNvPr>
          <p:cNvSpPr txBox="1"/>
          <p:nvPr/>
        </p:nvSpPr>
        <p:spPr>
          <a:xfrm>
            <a:off x="9137998" y="436469"/>
            <a:ext cx="47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h</a:t>
            </a:r>
            <a:r>
              <a:rPr kumimoji="1" lang="en-US" altLang="zh-CN" baseline="-25000" dirty="0" err="1"/>
              <a:t>t</a:t>
            </a:r>
            <a:endParaRPr kumimoji="1" lang="zh-CN" altLang="en-US" baseline="-250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F3EF0B0-635A-A5DE-DDED-C34A36B41DC1}"/>
              </a:ext>
            </a:extLst>
          </p:cNvPr>
          <p:cNvSpPr txBox="1"/>
          <p:nvPr/>
        </p:nvSpPr>
        <p:spPr>
          <a:xfrm>
            <a:off x="11102667" y="1724044"/>
            <a:ext cx="47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Y</a:t>
            </a:r>
            <a:r>
              <a:rPr kumimoji="1" lang="en-US" altLang="zh-CN" baseline="-25000" dirty="0" err="1"/>
              <a:t>t</a:t>
            </a:r>
            <a:endParaRPr kumimoji="1" lang="zh-CN" alt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672101B-77EF-AC34-FFDA-4656F918ADAE}"/>
                  </a:ext>
                </a:extLst>
              </p:cNvPr>
              <p:cNvSpPr txBox="1"/>
              <p:nvPr/>
            </p:nvSpPr>
            <p:spPr>
              <a:xfrm>
                <a:off x="824136" y="3558038"/>
                <a:ext cx="415504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𝑋h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  <m:r>
                            <a:rPr kumimoji="1" lang="en-US" altLang="zh-CN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kumimoji="1" lang="en-US" altLang="zh-CN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672101B-77EF-AC34-FFDA-4656F918A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36" y="3558038"/>
                <a:ext cx="4155048" cy="430887"/>
              </a:xfrm>
              <a:prstGeom prst="rect">
                <a:avLst/>
              </a:prstGeom>
              <a:blipFill>
                <a:blip r:embed="rId5"/>
                <a:stretch>
                  <a:fillRect l="-1520" t="-2941" r="-2432" b="-35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F3F39D4-5158-53A8-9E90-BBEC45A1DB5A}"/>
                  </a:ext>
                </a:extLst>
              </p:cNvPr>
              <p:cNvSpPr txBox="1"/>
              <p:nvPr/>
            </p:nvSpPr>
            <p:spPr>
              <a:xfrm>
                <a:off x="814039" y="4220871"/>
                <a:ext cx="233826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F3F39D4-5158-53A8-9E90-BBEC45A1D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039" y="4220871"/>
                <a:ext cx="2338269" cy="430887"/>
              </a:xfrm>
              <a:prstGeom prst="rect">
                <a:avLst/>
              </a:prstGeom>
              <a:blipFill>
                <a:blip r:embed="rId6"/>
                <a:stretch>
                  <a:fillRect l="-3243" t="-2857" r="-4865" b="-3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4034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4661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如何读文本？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AA09299-D034-B77B-50DB-3FB624D51B20}"/>
              </a:ext>
            </a:extLst>
          </p:cNvPr>
          <p:cNvGrpSpPr/>
          <p:nvPr/>
        </p:nvGrpSpPr>
        <p:grpSpPr>
          <a:xfrm>
            <a:off x="9887620" y="6272698"/>
            <a:ext cx="1730076" cy="504431"/>
            <a:chOff x="9887620" y="6272698"/>
            <a:chExt cx="1730076" cy="504431"/>
          </a:xfrm>
        </p:grpSpPr>
        <p:pic>
          <p:nvPicPr>
            <p:cNvPr id="5" name="pattern_logo1.png" descr="pattern_logo1.png">
              <a:extLst>
                <a:ext uri="{FF2B5EF4-FFF2-40B4-BE49-F238E27FC236}">
                  <a16:creationId xmlns:a16="http://schemas.microsoft.com/office/drawing/2014/main" id="{5D498764-8A69-7D1F-2186-54D9E16CE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87620" y="6272698"/>
              <a:ext cx="523538" cy="50443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6" name="text.png" descr="text.png">
              <a:extLst>
                <a:ext uri="{FF2B5EF4-FFF2-40B4-BE49-F238E27FC236}">
                  <a16:creationId xmlns:a16="http://schemas.microsoft.com/office/drawing/2014/main" id="{9804D176-958F-94C9-CA76-6B0091760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22843" y="6272698"/>
              <a:ext cx="1194853" cy="50443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440BAB7C-5068-F802-DBFE-3CA5EF8743C3}"/>
              </a:ext>
            </a:extLst>
          </p:cNvPr>
          <p:cNvSpPr/>
          <p:nvPr/>
        </p:nvSpPr>
        <p:spPr>
          <a:xfrm>
            <a:off x="2926519" y="5263642"/>
            <a:ext cx="5985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3</a:t>
            </a:r>
            <a:r>
              <a:rPr kumimoji="1" lang="zh-CN" altLang="en-US" dirty="0"/>
              <a:t>   </a:t>
            </a:r>
            <a:r>
              <a:rPr kumimoji="1" lang="en-US" altLang="zh-CN" dirty="0"/>
              <a:t>0</a:t>
            </a:r>
            <a:r>
              <a:rPr kumimoji="1" lang="zh-CN" altLang="en-US" dirty="0"/>
              <a:t>   </a:t>
            </a:r>
            <a:r>
              <a:rPr kumimoji="1" lang="en-US" altLang="zh-CN" dirty="0"/>
              <a:t>0</a:t>
            </a:r>
            <a:r>
              <a:rPr kumimoji="1" lang="zh-CN" altLang="en-US" dirty="0"/>
              <a:t>   </a:t>
            </a:r>
            <a:r>
              <a:rPr kumimoji="1" lang="en-US" altLang="zh-CN" dirty="0"/>
              <a:t>0</a:t>
            </a:r>
            <a:r>
              <a:rPr kumimoji="1" lang="zh-CN" altLang="en-US" dirty="0"/>
              <a:t>   </a:t>
            </a:r>
            <a:r>
              <a:rPr kumimoji="1" lang="en-US" altLang="zh-CN" dirty="0"/>
              <a:t>0</a:t>
            </a:r>
            <a:r>
              <a:rPr kumimoji="1" lang="zh-CN" altLang="en-US" dirty="0"/>
              <a:t>   </a:t>
            </a:r>
            <a:r>
              <a:rPr kumimoji="1" lang="en-US" altLang="zh-CN" dirty="0"/>
              <a:t>0</a:t>
            </a:r>
            <a:r>
              <a:rPr kumimoji="1" lang="zh-CN" altLang="en-US" dirty="0"/>
              <a:t>   </a:t>
            </a:r>
            <a:r>
              <a:rPr kumimoji="1" lang="en-US" altLang="zh-CN" dirty="0"/>
              <a:t>0</a:t>
            </a:r>
            <a:r>
              <a:rPr kumimoji="1" lang="zh-CN" altLang="en-US" dirty="0"/>
              <a:t>   </a:t>
            </a:r>
            <a:r>
              <a:rPr kumimoji="1" lang="en-US" altLang="zh-CN" dirty="0"/>
              <a:t>0</a:t>
            </a:r>
            <a:r>
              <a:rPr kumimoji="1" lang="zh-CN" altLang="en-US" dirty="0"/>
              <a:t>   </a:t>
            </a:r>
            <a:r>
              <a:rPr kumimoji="1" lang="en-US" altLang="zh-CN" dirty="0"/>
              <a:t>0</a:t>
            </a:r>
            <a:r>
              <a:rPr kumimoji="1" lang="zh-CN" altLang="en-US" dirty="0"/>
              <a:t>   </a:t>
            </a:r>
            <a:r>
              <a:rPr kumimoji="1" lang="en-US" altLang="zh-CN" dirty="0"/>
              <a:t>0</a:t>
            </a:r>
            <a:r>
              <a:rPr kumimoji="1" lang="zh-CN" altLang="en-US" dirty="0"/>
              <a:t>   </a:t>
            </a:r>
            <a:r>
              <a:rPr kumimoji="1" lang="en-US" altLang="zh-CN" dirty="0"/>
              <a:t>0</a:t>
            </a:r>
            <a:r>
              <a:rPr kumimoji="1" lang="zh-CN" altLang="en-US" dirty="0"/>
              <a:t>   </a:t>
            </a:r>
            <a:r>
              <a:rPr kumimoji="1" lang="en-US" altLang="zh-CN" dirty="0"/>
              <a:t>1</a:t>
            </a:r>
            <a:r>
              <a:rPr kumimoji="1" lang="zh-CN" altLang="en-US" dirty="0"/>
              <a:t>   </a:t>
            </a:r>
            <a:r>
              <a:rPr kumimoji="1" lang="en-US" altLang="zh-CN" dirty="0"/>
              <a:t>1</a:t>
            </a:r>
            <a:r>
              <a:rPr kumimoji="1" lang="zh-CN" altLang="en-US" dirty="0"/>
              <a:t>   </a:t>
            </a:r>
            <a:r>
              <a:rPr kumimoji="1" lang="en-US" altLang="zh-CN" dirty="0"/>
              <a:t>1</a:t>
            </a:r>
            <a:r>
              <a:rPr kumimoji="1" lang="zh-CN" altLang="en-US" dirty="0"/>
              <a:t>   </a:t>
            </a:r>
            <a:r>
              <a:rPr kumimoji="1" lang="en-US" altLang="zh-CN" dirty="0"/>
              <a:t>1</a:t>
            </a:r>
            <a:r>
              <a:rPr kumimoji="1" lang="zh-CN" altLang="en-US" dirty="0"/>
              <a:t>   </a:t>
            </a:r>
            <a:r>
              <a:rPr kumimoji="1" lang="en-US" altLang="zh-CN" dirty="0"/>
              <a:t>1</a:t>
            </a:r>
            <a:r>
              <a:rPr kumimoji="1" lang="zh-CN" altLang="en-US" dirty="0"/>
              <a:t>   </a:t>
            </a:r>
            <a:r>
              <a:rPr kumimoji="1" lang="en-US" altLang="zh-CN" dirty="0"/>
              <a:t>1</a:t>
            </a:r>
            <a:r>
              <a:rPr kumimoji="1" lang="zh-CN" altLang="en-US" dirty="0"/>
              <a:t>   </a:t>
            </a:r>
            <a:r>
              <a:rPr kumimoji="1" lang="en-US" altLang="zh-CN" dirty="0"/>
              <a:t>1</a:t>
            </a:r>
            <a:r>
              <a:rPr kumimoji="1" lang="zh-CN" altLang="en-US" dirty="0"/>
              <a:t>   </a:t>
            </a:r>
            <a:r>
              <a:rPr kumimoji="1" lang="en-US" altLang="zh-CN" dirty="0"/>
              <a:t>1</a:t>
            </a:r>
            <a:r>
              <a:rPr kumimoji="1" lang="zh-CN" altLang="en-US" dirty="0"/>
              <a:t>   </a:t>
            </a:r>
            <a:r>
              <a:rPr kumimoji="1" lang="en-US" altLang="zh-CN" dirty="0"/>
              <a:t>1</a:t>
            </a:r>
            <a:r>
              <a:rPr kumimoji="1" lang="zh-CN" altLang="en-US" dirty="0"/>
              <a:t>   </a:t>
            </a:r>
            <a:r>
              <a:rPr kumimoji="1" lang="en-US" altLang="zh-CN" dirty="0"/>
              <a:t>1</a:t>
            </a:r>
            <a:r>
              <a:rPr kumimoji="1" lang="zh-CN" altLang="en-US" dirty="0"/>
              <a:t>  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7F8D0A34-DF55-2AD9-9249-02F0AB396D45}"/>
              </a:ext>
            </a:extLst>
          </p:cNvPr>
          <p:cNvSpPr/>
          <p:nvPr/>
        </p:nvSpPr>
        <p:spPr>
          <a:xfrm>
            <a:off x="2980217" y="4530404"/>
            <a:ext cx="201513" cy="208344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235F4469-1362-199D-0EB6-5246817D9485}"/>
              </a:ext>
            </a:extLst>
          </p:cNvPr>
          <p:cNvSpPr/>
          <p:nvPr/>
        </p:nvSpPr>
        <p:spPr>
          <a:xfrm>
            <a:off x="2484434" y="3653154"/>
            <a:ext cx="201513" cy="2083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B5565E24-5A2B-6776-A635-9CD6EE7C57B6}"/>
              </a:ext>
            </a:extLst>
          </p:cNvPr>
          <p:cNvSpPr/>
          <p:nvPr/>
        </p:nvSpPr>
        <p:spPr>
          <a:xfrm>
            <a:off x="3516510" y="3653154"/>
            <a:ext cx="201513" cy="2083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77C2C7CD-49FD-6C5D-FE46-316C7C548826}"/>
              </a:ext>
            </a:extLst>
          </p:cNvPr>
          <p:cNvSpPr/>
          <p:nvPr/>
        </p:nvSpPr>
        <p:spPr>
          <a:xfrm>
            <a:off x="3009728" y="2649796"/>
            <a:ext cx="201513" cy="208344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76F68A45-D58D-035A-E500-84FCF9CD2148}"/>
              </a:ext>
            </a:extLst>
          </p:cNvPr>
          <p:cNvCxnSpPr>
            <a:stCxn id="25" idx="1"/>
            <a:endCxn id="27" idx="4"/>
          </p:cNvCxnSpPr>
          <p:nvPr/>
        </p:nvCxnSpPr>
        <p:spPr>
          <a:xfrm flipH="1" flipV="1">
            <a:off x="2585191" y="3861498"/>
            <a:ext cx="424537" cy="699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7C037740-E31C-30B5-900F-B61EEB27E618}"/>
              </a:ext>
            </a:extLst>
          </p:cNvPr>
          <p:cNvCxnSpPr>
            <a:stCxn id="25" idx="7"/>
            <a:endCxn id="28" idx="4"/>
          </p:cNvCxnSpPr>
          <p:nvPr/>
        </p:nvCxnSpPr>
        <p:spPr>
          <a:xfrm flipV="1">
            <a:off x="3152219" y="3861498"/>
            <a:ext cx="465048" cy="699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DE4778F4-C857-4B6B-5260-15EC88EC3202}"/>
              </a:ext>
            </a:extLst>
          </p:cNvPr>
          <p:cNvCxnSpPr>
            <a:stCxn id="28" idx="0"/>
            <a:endCxn id="29" idx="5"/>
          </p:cNvCxnSpPr>
          <p:nvPr/>
        </p:nvCxnSpPr>
        <p:spPr>
          <a:xfrm flipH="1" flipV="1">
            <a:off x="3181730" y="2827629"/>
            <a:ext cx="435537" cy="825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A1F2A873-D30E-9281-542D-7168041D24D5}"/>
              </a:ext>
            </a:extLst>
          </p:cNvPr>
          <p:cNvCxnSpPr>
            <a:stCxn id="27" idx="0"/>
            <a:endCxn id="29" idx="3"/>
          </p:cNvCxnSpPr>
          <p:nvPr/>
        </p:nvCxnSpPr>
        <p:spPr>
          <a:xfrm flipV="1">
            <a:off x="2585191" y="2827629"/>
            <a:ext cx="454048" cy="825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任意形状 29">
            <a:extLst>
              <a:ext uri="{FF2B5EF4-FFF2-40B4-BE49-F238E27FC236}">
                <a16:creationId xmlns:a16="http://schemas.microsoft.com/office/drawing/2014/main" id="{5BBDD0E0-94A0-31A1-9239-6208E97041DF}"/>
              </a:ext>
            </a:extLst>
          </p:cNvPr>
          <p:cNvSpPr/>
          <p:nvPr/>
        </p:nvSpPr>
        <p:spPr>
          <a:xfrm>
            <a:off x="2672965" y="3510028"/>
            <a:ext cx="856527" cy="173637"/>
          </a:xfrm>
          <a:custGeom>
            <a:avLst/>
            <a:gdLst>
              <a:gd name="connsiteX0" fmla="*/ 0 w 856527"/>
              <a:gd name="connsiteY0" fmla="*/ 173637 h 173637"/>
              <a:gd name="connsiteX1" fmla="*/ 416689 w 856527"/>
              <a:gd name="connsiteY1" fmla="*/ 16 h 173637"/>
              <a:gd name="connsiteX2" fmla="*/ 856527 w 856527"/>
              <a:gd name="connsiteY2" fmla="*/ 162062 h 17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6527" h="173637">
                <a:moveTo>
                  <a:pt x="0" y="173637"/>
                </a:moveTo>
                <a:cubicBezTo>
                  <a:pt x="136967" y="87791"/>
                  <a:pt x="273935" y="1945"/>
                  <a:pt x="416689" y="16"/>
                </a:cubicBezTo>
                <a:cubicBezTo>
                  <a:pt x="559443" y="-1913"/>
                  <a:pt x="856527" y="162062"/>
                  <a:pt x="856527" y="162062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任意形状 30">
            <a:extLst>
              <a:ext uri="{FF2B5EF4-FFF2-40B4-BE49-F238E27FC236}">
                <a16:creationId xmlns:a16="http://schemas.microsoft.com/office/drawing/2014/main" id="{4EC02C5D-1D3A-D31B-2E40-80C5C057E0B9}"/>
              </a:ext>
            </a:extLst>
          </p:cNvPr>
          <p:cNvSpPr/>
          <p:nvPr/>
        </p:nvSpPr>
        <p:spPr>
          <a:xfrm rot="10800000">
            <a:off x="2652709" y="3840043"/>
            <a:ext cx="856527" cy="173637"/>
          </a:xfrm>
          <a:custGeom>
            <a:avLst/>
            <a:gdLst>
              <a:gd name="connsiteX0" fmla="*/ 0 w 856527"/>
              <a:gd name="connsiteY0" fmla="*/ 173637 h 173637"/>
              <a:gd name="connsiteX1" fmla="*/ 416689 w 856527"/>
              <a:gd name="connsiteY1" fmla="*/ 16 h 173637"/>
              <a:gd name="connsiteX2" fmla="*/ 856527 w 856527"/>
              <a:gd name="connsiteY2" fmla="*/ 162062 h 17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6527" h="173637">
                <a:moveTo>
                  <a:pt x="0" y="173637"/>
                </a:moveTo>
                <a:cubicBezTo>
                  <a:pt x="136967" y="87791"/>
                  <a:pt x="273935" y="1945"/>
                  <a:pt x="416689" y="16"/>
                </a:cubicBezTo>
                <a:cubicBezTo>
                  <a:pt x="559443" y="-1913"/>
                  <a:pt x="856527" y="162062"/>
                  <a:pt x="856527" y="162062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2A18E04-51ED-D125-9452-B30389028B9F}"/>
              </a:ext>
            </a:extLst>
          </p:cNvPr>
          <p:cNvSpPr/>
          <p:nvPr/>
        </p:nvSpPr>
        <p:spPr>
          <a:xfrm>
            <a:off x="8401939" y="155163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2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D12F00E3-ED31-62A3-CB22-830D4A9505C1}"/>
              </a:ext>
            </a:extLst>
          </p:cNvPr>
          <p:cNvCxnSpPr/>
          <p:nvPr/>
        </p:nvCxnSpPr>
        <p:spPr>
          <a:xfrm flipH="1" flipV="1">
            <a:off x="3074801" y="4738748"/>
            <a:ext cx="999" cy="52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D3A65EAD-163E-0D94-2FA0-8630F7460441}"/>
              </a:ext>
            </a:extLst>
          </p:cNvPr>
          <p:cNvCxnSpPr>
            <a:stCxn id="29" idx="0"/>
          </p:cNvCxnSpPr>
          <p:nvPr/>
        </p:nvCxnSpPr>
        <p:spPr>
          <a:xfrm flipV="1">
            <a:off x="3110485" y="2353719"/>
            <a:ext cx="4544" cy="296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3DF06B56-0AD4-D28C-2A86-19BFD5EBE833}"/>
              </a:ext>
            </a:extLst>
          </p:cNvPr>
          <p:cNvSpPr txBox="1"/>
          <p:nvPr/>
        </p:nvSpPr>
        <p:spPr>
          <a:xfrm>
            <a:off x="2760623" y="2004004"/>
            <a:ext cx="77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0/1/2</a:t>
            </a:r>
            <a:endParaRPr kumimoji="1" lang="zh-CN" altLang="en-US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2EC37056-ED8F-53CE-A29E-F79A3B9C4CE1}"/>
              </a:ext>
            </a:extLst>
          </p:cNvPr>
          <p:cNvSpPr/>
          <p:nvPr/>
        </p:nvSpPr>
        <p:spPr>
          <a:xfrm>
            <a:off x="8401939" y="4489843"/>
            <a:ext cx="201513" cy="208344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08FA51AF-2D59-97FF-A96C-4CDD1380141C}"/>
              </a:ext>
            </a:extLst>
          </p:cNvPr>
          <p:cNvSpPr/>
          <p:nvPr/>
        </p:nvSpPr>
        <p:spPr>
          <a:xfrm>
            <a:off x="7906156" y="3612593"/>
            <a:ext cx="201513" cy="20834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DBF50779-8D87-B7DB-8AB8-7C8C7F801EA4}"/>
              </a:ext>
            </a:extLst>
          </p:cNvPr>
          <p:cNvSpPr/>
          <p:nvPr/>
        </p:nvSpPr>
        <p:spPr>
          <a:xfrm>
            <a:off x="8938232" y="3612593"/>
            <a:ext cx="201513" cy="20834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33C74023-28FA-5DD0-45FA-01272426B46C}"/>
              </a:ext>
            </a:extLst>
          </p:cNvPr>
          <p:cNvSpPr/>
          <p:nvPr/>
        </p:nvSpPr>
        <p:spPr>
          <a:xfrm>
            <a:off x="8431450" y="2609235"/>
            <a:ext cx="201513" cy="208344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10A957DC-8EA1-B971-AF35-3AC8A946B9DF}"/>
              </a:ext>
            </a:extLst>
          </p:cNvPr>
          <p:cNvCxnSpPr/>
          <p:nvPr/>
        </p:nvCxnSpPr>
        <p:spPr>
          <a:xfrm flipH="1" flipV="1">
            <a:off x="8006913" y="3820937"/>
            <a:ext cx="424537" cy="699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D78196BD-74D1-7EF9-27A8-49071E248CA3}"/>
              </a:ext>
            </a:extLst>
          </p:cNvPr>
          <p:cNvCxnSpPr/>
          <p:nvPr/>
        </p:nvCxnSpPr>
        <p:spPr>
          <a:xfrm flipV="1">
            <a:off x="8573941" y="3820937"/>
            <a:ext cx="465048" cy="699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524C5F08-555D-12D8-B47D-65524F498D19}"/>
              </a:ext>
            </a:extLst>
          </p:cNvPr>
          <p:cNvCxnSpPr/>
          <p:nvPr/>
        </p:nvCxnSpPr>
        <p:spPr>
          <a:xfrm flipH="1" flipV="1">
            <a:off x="8603452" y="2787068"/>
            <a:ext cx="435537" cy="825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AC9BF878-D161-13E0-FAB2-137367C22E9D}"/>
              </a:ext>
            </a:extLst>
          </p:cNvPr>
          <p:cNvCxnSpPr/>
          <p:nvPr/>
        </p:nvCxnSpPr>
        <p:spPr>
          <a:xfrm flipV="1">
            <a:off x="8006913" y="2787068"/>
            <a:ext cx="454048" cy="825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任意形状 43">
            <a:extLst>
              <a:ext uri="{FF2B5EF4-FFF2-40B4-BE49-F238E27FC236}">
                <a16:creationId xmlns:a16="http://schemas.microsoft.com/office/drawing/2014/main" id="{F464BC72-5390-025C-BB7C-C89103251A85}"/>
              </a:ext>
            </a:extLst>
          </p:cNvPr>
          <p:cNvSpPr/>
          <p:nvPr/>
        </p:nvSpPr>
        <p:spPr>
          <a:xfrm>
            <a:off x="8094687" y="3469467"/>
            <a:ext cx="856527" cy="173637"/>
          </a:xfrm>
          <a:custGeom>
            <a:avLst/>
            <a:gdLst>
              <a:gd name="connsiteX0" fmla="*/ 0 w 856527"/>
              <a:gd name="connsiteY0" fmla="*/ 173637 h 173637"/>
              <a:gd name="connsiteX1" fmla="*/ 416689 w 856527"/>
              <a:gd name="connsiteY1" fmla="*/ 16 h 173637"/>
              <a:gd name="connsiteX2" fmla="*/ 856527 w 856527"/>
              <a:gd name="connsiteY2" fmla="*/ 162062 h 17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6527" h="173637">
                <a:moveTo>
                  <a:pt x="0" y="173637"/>
                </a:moveTo>
                <a:cubicBezTo>
                  <a:pt x="136967" y="87791"/>
                  <a:pt x="273935" y="1945"/>
                  <a:pt x="416689" y="16"/>
                </a:cubicBezTo>
                <a:cubicBezTo>
                  <a:pt x="559443" y="-1913"/>
                  <a:pt x="856527" y="162062"/>
                  <a:pt x="856527" y="162062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任意形状 44">
            <a:extLst>
              <a:ext uri="{FF2B5EF4-FFF2-40B4-BE49-F238E27FC236}">
                <a16:creationId xmlns:a16="http://schemas.microsoft.com/office/drawing/2014/main" id="{EFD67102-F9D7-1682-8A2F-569D67A6A11A}"/>
              </a:ext>
            </a:extLst>
          </p:cNvPr>
          <p:cNvSpPr/>
          <p:nvPr/>
        </p:nvSpPr>
        <p:spPr>
          <a:xfrm rot="10800000">
            <a:off x="8074431" y="3799482"/>
            <a:ext cx="856527" cy="173637"/>
          </a:xfrm>
          <a:custGeom>
            <a:avLst/>
            <a:gdLst>
              <a:gd name="connsiteX0" fmla="*/ 0 w 856527"/>
              <a:gd name="connsiteY0" fmla="*/ 173637 h 173637"/>
              <a:gd name="connsiteX1" fmla="*/ 416689 w 856527"/>
              <a:gd name="connsiteY1" fmla="*/ 16 h 173637"/>
              <a:gd name="connsiteX2" fmla="*/ 856527 w 856527"/>
              <a:gd name="connsiteY2" fmla="*/ 162062 h 17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6527" h="173637">
                <a:moveTo>
                  <a:pt x="0" y="173637"/>
                </a:moveTo>
                <a:cubicBezTo>
                  <a:pt x="136967" y="87791"/>
                  <a:pt x="273935" y="1945"/>
                  <a:pt x="416689" y="16"/>
                </a:cubicBezTo>
                <a:cubicBezTo>
                  <a:pt x="559443" y="-1913"/>
                  <a:pt x="856527" y="162062"/>
                  <a:pt x="856527" y="162062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9108324E-6EC4-4ECF-C940-02051F081F98}"/>
              </a:ext>
            </a:extLst>
          </p:cNvPr>
          <p:cNvCxnSpPr/>
          <p:nvPr/>
        </p:nvCxnSpPr>
        <p:spPr>
          <a:xfrm flipH="1" flipV="1">
            <a:off x="8496523" y="4698187"/>
            <a:ext cx="999" cy="52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57476778-8F74-1A66-1095-1D398ACD63D1}"/>
              </a:ext>
            </a:extLst>
          </p:cNvPr>
          <p:cNvCxnSpPr/>
          <p:nvPr/>
        </p:nvCxnSpPr>
        <p:spPr>
          <a:xfrm flipV="1">
            <a:off x="8532207" y="2313158"/>
            <a:ext cx="4544" cy="296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D8EA69F1-B302-095D-6BA8-C5FA26EC2C40}"/>
              </a:ext>
            </a:extLst>
          </p:cNvPr>
          <p:cNvSpPr txBox="1"/>
          <p:nvPr/>
        </p:nvSpPr>
        <p:spPr>
          <a:xfrm>
            <a:off x="8182345" y="1963443"/>
            <a:ext cx="77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0/1/2</a:t>
            </a:r>
            <a:endParaRPr kumimoji="1" lang="zh-CN" altLang="en-US" dirty="0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1BB8631D-4D48-34BE-3029-697AD2B172C0}"/>
              </a:ext>
            </a:extLst>
          </p:cNvPr>
          <p:cNvSpPr/>
          <p:nvPr/>
        </p:nvSpPr>
        <p:spPr>
          <a:xfrm>
            <a:off x="5714828" y="4504405"/>
            <a:ext cx="201513" cy="208344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74E9CB57-8048-2E39-8C7C-4AE984775FE3}"/>
              </a:ext>
            </a:extLst>
          </p:cNvPr>
          <p:cNvSpPr/>
          <p:nvPr/>
        </p:nvSpPr>
        <p:spPr>
          <a:xfrm>
            <a:off x="5219045" y="3627155"/>
            <a:ext cx="201513" cy="20834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2AB1C0D0-AFF3-C89D-813B-71A00B113DDF}"/>
              </a:ext>
            </a:extLst>
          </p:cNvPr>
          <p:cNvSpPr/>
          <p:nvPr/>
        </p:nvSpPr>
        <p:spPr>
          <a:xfrm>
            <a:off x="6251121" y="3627155"/>
            <a:ext cx="201513" cy="20834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0D347C70-988D-8FF9-E5CC-B8B6BAFAA06C}"/>
              </a:ext>
            </a:extLst>
          </p:cNvPr>
          <p:cNvSpPr/>
          <p:nvPr/>
        </p:nvSpPr>
        <p:spPr>
          <a:xfrm>
            <a:off x="5744339" y="2623797"/>
            <a:ext cx="201513" cy="208344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B9632641-71DF-ECB7-5F83-A148FBEC57CD}"/>
              </a:ext>
            </a:extLst>
          </p:cNvPr>
          <p:cNvCxnSpPr/>
          <p:nvPr/>
        </p:nvCxnSpPr>
        <p:spPr>
          <a:xfrm flipH="1" flipV="1">
            <a:off x="5319802" y="3835499"/>
            <a:ext cx="424537" cy="699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125B72AC-5A2A-9D77-CC8E-CDB89805AAE4}"/>
              </a:ext>
            </a:extLst>
          </p:cNvPr>
          <p:cNvCxnSpPr/>
          <p:nvPr/>
        </p:nvCxnSpPr>
        <p:spPr>
          <a:xfrm flipV="1">
            <a:off x="5886830" y="3835499"/>
            <a:ext cx="465048" cy="699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7661CE74-BFEA-F50C-282E-385703467057}"/>
              </a:ext>
            </a:extLst>
          </p:cNvPr>
          <p:cNvCxnSpPr/>
          <p:nvPr/>
        </p:nvCxnSpPr>
        <p:spPr>
          <a:xfrm flipH="1" flipV="1">
            <a:off x="5916341" y="2801630"/>
            <a:ext cx="435537" cy="825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39C6F3EC-96BF-C88E-964B-0AF86AD05BC5}"/>
              </a:ext>
            </a:extLst>
          </p:cNvPr>
          <p:cNvCxnSpPr/>
          <p:nvPr/>
        </p:nvCxnSpPr>
        <p:spPr>
          <a:xfrm flipV="1">
            <a:off x="5319802" y="2801630"/>
            <a:ext cx="454048" cy="825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任意形状 56">
            <a:extLst>
              <a:ext uri="{FF2B5EF4-FFF2-40B4-BE49-F238E27FC236}">
                <a16:creationId xmlns:a16="http://schemas.microsoft.com/office/drawing/2014/main" id="{6A9E1859-AA87-7962-F60A-4B2701CDE422}"/>
              </a:ext>
            </a:extLst>
          </p:cNvPr>
          <p:cNvSpPr/>
          <p:nvPr/>
        </p:nvSpPr>
        <p:spPr>
          <a:xfrm>
            <a:off x="5407576" y="3484029"/>
            <a:ext cx="856527" cy="173637"/>
          </a:xfrm>
          <a:custGeom>
            <a:avLst/>
            <a:gdLst>
              <a:gd name="connsiteX0" fmla="*/ 0 w 856527"/>
              <a:gd name="connsiteY0" fmla="*/ 173637 h 173637"/>
              <a:gd name="connsiteX1" fmla="*/ 416689 w 856527"/>
              <a:gd name="connsiteY1" fmla="*/ 16 h 173637"/>
              <a:gd name="connsiteX2" fmla="*/ 856527 w 856527"/>
              <a:gd name="connsiteY2" fmla="*/ 162062 h 17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6527" h="173637">
                <a:moveTo>
                  <a:pt x="0" y="173637"/>
                </a:moveTo>
                <a:cubicBezTo>
                  <a:pt x="136967" y="87791"/>
                  <a:pt x="273935" y="1945"/>
                  <a:pt x="416689" y="16"/>
                </a:cubicBezTo>
                <a:cubicBezTo>
                  <a:pt x="559443" y="-1913"/>
                  <a:pt x="856527" y="162062"/>
                  <a:pt x="856527" y="162062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任意形状 57">
            <a:extLst>
              <a:ext uri="{FF2B5EF4-FFF2-40B4-BE49-F238E27FC236}">
                <a16:creationId xmlns:a16="http://schemas.microsoft.com/office/drawing/2014/main" id="{432BE0B3-8E2B-3840-4DB2-3A85687C0C5E}"/>
              </a:ext>
            </a:extLst>
          </p:cNvPr>
          <p:cNvSpPr/>
          <p:nvPr/>
        </p:nvSpPr>
        <p:spPr>
          <a:xfrm rot="10800000">
            <a:off x="5387320" y="3814044"/>
            <a:ext cx="856527" cy="173637"/>
          </a:xfrm>
          <a:custGeom>
            <a:avLst/>
            <a:gdLst>
              <a:gd name="connsiteX0" fmla="*/ 0 w 856527"/>
              <a:gd name="connsiteY0" fmla="*/ 173637 h 173637"/>
              <a:gd name="connsiteX1" fmla="*/ 416689 w 856527"/>
              <a:gd name="connsiteY1" fmla="*/ 16 h 173637"/>
              <a:gd name="connsiteX2" fmla="*/ 856527 w 856527"/>
              <a:gd name="connsiteY2" fmla="*/ 162062 h 17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6527" h="173637">
                <a:moveTo>
                  <a:pt x="0" y="173637"/>
                </a:moveTo>
                <a:cubicBezTo>
                  <a:pt x="136967" y="87791"/>
                  <a:pt x="273935" y="1945"/>
                  <a:pt x="416689" y="16"/>
                </a:cubicBezTo>
                <a:cubicBezTo>
                  <a:pt x="559443" y="-1913"/>
                  <a:pt x="856527" y="162062"/>
                  <a:pt x="856527" y="162062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CF35E2B8-2F2F-5B60-4B78-A0D4B0961013}"/>
              </a:ext>
            </a:extLst>
          </p:cNvPr>
          <p:cNvCxnSpPr/>
          <p:nvPr/>
        </p:nvCxnSpPr>
        <p:spPr>
          <a:xfrm flipH="1" flipV="1">
            <a:off x="5809412" y="4712749"/>
            <a:ext cx="999" cy="52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D0A3D35B-D7FE-FD6D-6BBA-29D5674A3A4A}"/>
              </a:ext>
            </a:extLst>
          </p:cNvPr>
          <p:cNvCxnSpPr/>
          <p:nvPr/>
        </p:nvCxnSpPr>
        <p:spPr>
          <a:xfrm flipV="1">
            <a:off x="5845096" y="2327720"/>
            <a:ext cx="4544" cy="296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98850B22-9521-8500-52E0-AD79422458E6}"/>
              </a:ext>
            </a:extLst>
          </p:cNvPr>
          <p:cNvSpPr txBox="1"/>
          <p:nvPr/>
        </p:nvSpPr>
        <p:spPr>
          <a:xfrm>
            <a:off x="5495234" y="1978005"/>
            <a:ext cx="77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0/1/2</a:t>
            </a:r>
            <a:endParaRPr kumimoji="1" lang="zh-CN" altLang="en-US" dirty="0"/>
          </a:p>
        </p:txBody>
      </p:sp>
      <p:sp>
        <p:nvSpPr>
          <p:cNvPr id="62" name="右箭头 61">
            <a:extLst>
              <a:ext uri="{FF2B5EF4-FFF2-40B4-BE49-F238E27FC236}">
                <a16:creationId xmlns:a16="http://schemas.microsoft.com/office/drawing/2014/main" id="{C9A9CD46-F08A-23A8-CB8A-3847A25AD1B1}"/>
              </a:ext>
            </a:extLst>
          </p:cNvPr>
          <p:cNvSpPr/>
          <p:nvPr/>
        </p:nvSpPr>
        <p:spPr>
          <a:xfrm>
            <a:off x="4287725" y="3547277"/>
            <a:ext cx="310242" cy="330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右箭头 62">
            <a:extLst>
              <a:ext uri="{FF2B5EF4-FFF2-40B4-BE49-F238E27FC236}">
                <a16:creationId xmlns:a16="http://schemas.microsoft.com/office/drawing/2014/main" id="{41ED85F9-38DE-CD2C-3CC4-5AA650FC1350}"/>
              </a:ext>
            </a:extLst>
          </p:cNvPr>
          <p:cNvSpPr/>
          <p:nvPr/>
        </p:nvSpPr>
        <p:spPr>
          <a:xfrm>
            <a:off x="7082867" y="3486441"/>
            <a:ext cx="310242" cy="330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27822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4661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遗忘的问题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AA09299-D034-B77B-50DB-3FB624D51B20}"/>
              </a:ext>
            </a:extLst>
          </p:cNvPr>
          <p:cNvGrpSpPr/>
          <p:nvPr/>
        </p:nvGrpSpPr>
        <p:grpSpPr>
          <a:xfrm>
            <a:off x="9887620" y="6272698"/>
            <a:ext cx="1730076" cy="504431"/>
            <a:chOff x="9887620" y="6272698"/>
            <a:chExt cx="1730076" cy="504431"/>
          </a:xfrm>
        </p:grpSpPr>
        <p:pic>
          <p:nvPicPr>
            <p:cNvPr id="5" name="pattern_logo1.png" descr="pattern_logo1.png">
              <a:extLst>
                <a:ext uri="{FF2B5EF4-FFF2-40B4-BE49-F238E27FC236}">
                  <a16:creationId xmlns:a16="http://schemas.microsoft.com/office/drawing/2014/main" id="{5D498764-8A69-7D1F-2186-54D9E16CE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87620" y="6272698"/>
              <a:ext cx="523538" cy="50443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6" name="text.png" descr="text.png">
              <a:extLst>
                <a:ext uri="{FF2B5EF4-FFF2-40B4-BE49-F238E27FC236}">
                  <a16:creationId xmlns:a16="http://schemas.microsoft.com/office/drawing/2014/main" id="{9804D176-958F-94C9-CA76-6B0091760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22843" y="6272698"/>
              <a:ext cx="1194853" cy="50443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440BAB7C-5068-F802-DBFE-3CA5EF8743C3}"/>
              </a:ext>
            </a:extLst>
          </p:cNvPr>
          <p:cNvSpPr/>
          <p:nvPr/>
        </p:nvSpPr>
        <p:spPr>
          <a:xfrm>
            <a:off x="2926519" y="5263642"/>
            <a:ext cx="5985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3</a:t>
            </a:r>
            <a:r>
              <a:rPr kumimoji="1" lang="zh-CN" altLang="en-US" dirty="0"/>
              <a:t>   </a:t>
            </a:r>
            <a:r>
              <a:rPr kumimoji="1" lang="en-US" altLang="zh-CN" dirty="0"/>
              <a:t>0</a:t>
            </a:r>
            <a:r>
              <a:rPr kumimoji="1" lang="zh-CN" altLang="en-US" dirty="0"/>
              <a:t>   </a:t>
            </a:r>
            <a:r>
              <a:rPr kumimoji="1" lang="en-US" altLang="zh-CN" dirty="0"/>
              <a:t>0</a:t>
            </a:r>
            <a:r>
              <a:rPr kumimoji="1" lang="zh-CN" altLang="en-US" dirty="0"/>
              <a:t>   </a:t>
            </a:r>
            <a:r>
              <a:rPr kumimoji="1" lang="en-US" altLang="zh-CN" dirty="0"/>
              <a:t>0</a:t>
            </a:r>
            <a:r>
              <a:rPr kumimoji="1" lang="zh-CN" altLang="en-US" dirty="0"/>
              <a:t>   </a:t>
            </a:r>
            <a:r>
              <a:rPr kumimoji="1" lang="en-US" altLang="zh-CN" dirty="0"/>
              <a:t>0</a:t>
            </a:r>
            <a:r>
              <a:rPr kumimoji="1" lang="zh-CN" altLang="en-US" dirty="0"/>
              <a:t>   </a:t>
            </a:r>
            <a:r>
              <a:rPr kumimoji="1" lang="en-US" altLang="zh-CN" dirty="0"/>
              <a:t>0</a:t>
            </a:r>
            <a:r>
              <a:rPr kumimoji="1" lang="zh-CN" altLang="en-US" dirty="0"/>
              <a:t>   </a:t>
            </a:r>
            <a:r>
              <a:rPr kumimoji="1" lang="en-US" altLang="zh-CN" dirty="0"/>
              <a:t>0</a:t>
            </a:r>
            <a:r>
              <a:rPr kumimoji="1" lang="zh-CN" altLang="en-US" dirty="0"/>
              <a:t>   </a:t>
            </a:r>
            <a:r>
              <a:rPr kumimoji="1" lang="en-US" altLang="zh-CN" dirty="0"/>
              <a:t>0</a:t>
            </a:r>
            <a:r>
              <a:rPr kumimoji="1" lang="zh-CN" altLang="en-US" dirty="0"/>
              <a:t>   </a:t>
            </a:r>
            <a:r>
              <a:rPr kumimoji="1" lang="en-US" altLang="zh-CN" dirty="0"/>
              <a:t>0</a:t>
            </a:r>
            <a:r>
              <a:rPr kumimoji="1" lang="zh-CN" altLang="en-US" dirty="0"/>
              <a:t>   </a:t>
            </a:r>
            <a:r>
              <a:rPr kumimoji="1" lang="en-US" altLang="zh-CN" dirty="0"/>
              <a:t>0</a:t>
            </a:r>
            <a:r>
              <a:rPr kumimoji="1" lang="zh-CN" altLang="en-US" dirty="0"/>
              <a:t>   </a:t>
            </a:r>
            <a:r>
              <a:rPr kumimoji="1" lang="en-US" altLang="zh-CN" dirty="0"/>
              <a:t>0</a:t>
            </a:r>
            <a:r>
              <a:rPr kumimoji="1" lang="zh-CN" altLang="en-US" dirty="0"/>
              <a:t>   </a:t>
            </a:r>
            <a:r>
              <a:rPr kumimoji="1" lang="en-US" altLang="zh-CN" dirty="0"/>
              <a:t>1</a:t>
            </a:r>
            <a:r>
              <a:rPr kumimoji="1" lang="zh-CN" altLang="en-US" dirty="0"/>
              <a:t>   </a:t>
            </a:r>
            <a:r>
              <a:rPr kumimoji="1" lang="en-US" altLang="zh-CN" dirty="0"/>
              <a:t>1</a:t>
            </a:r>
            <a:r>
              <a:rPr kumimoji="1" lang="zh-CN" altLang="en-US" dirty="0"/>
              <a:t>   </a:t>
            </a:r>
            <a:r>
              <a:rPr kumimoji="1" lang="en-US" altLang="zh-CN" dirty="0"/>
              <a:t>1</a:t>
            </a:r>
            <a:r>
              <a:rPr kumimoji="1" lang="zh-CN" altLang="en-US" dirty="0"/>
              <a:t>   </a:t>
            </a:r>
            <a:r>
              <a:rPr kumimoji="1" lang="en-US" altLang="zh-CN" dirty="0"/>
              <a:t>1</a:t>
            </a:r>
            <a:r>
              <a:rPr kumimoji="1" lang="zh-CN" altLang="en-US" dirty="0"/>
              <a:t>   </a:t>
            </a:r>
            <a:r>
              <a:rPr kumimoji="1" lang="en-US" altLang="zh-CN" dirty="0"/>
              <a:t>1</a:t>
            </a:r>
            <a:r>
              <a:rPr kumimoji="1" lang="zh-CN" altLang="en-US" dirty="0"/>
              <a:t>   </a:t>
            </a:r>
            <a:r>
              <a:rPr kumimoji="1" lang="en-US" altLang="zh-CN" dirty="0"/>
              <a:t>1</a:t>
            </a:r>
            <a:r>
              <a:rPr kumimoji="1" lang="zh-CN" altLang="en-US" dirty="0"/>
              <a:t>   </a:t>
            </a:r>
            <a:r>
              <a:rPr kumimoji="1" lang="en-US" altLang="zh-CN" dirty="0"/>
              <a:t>1</a:t>
            </a:r>
            <a:r>
              <a:rPr kumimoji="1" lang="zh-CN" altLang="en-US" dirty="0"/>
              <a:t>   </a:t>
            </a:r>
            <a:r>
              <a:rPr kumimoji="1" lang="en-US" altLang="zh-CN" dirty="0"/>
              <a:t>1</a:t>
            </a:r>
            <a:r>
              <a:rPr kumimoji="1" lang="zh-CN" altLang="en-US" dirty="0"/>
              <a:t>   </a:t>
            </a:r>
            <a:r>
              <a:rPr kumimoji="1" lang="en-US" altLang="zh-CN" dirty="0"/>
              <a:t>1</a:t>
            </a:r>
            <a:r>
              <a:rPr kumimoji="1" lang="zh-CN" altLang="en-US" dirty="0"/>
              <a:t>   </a:t>
            </a:r>
            <a:r>
              <a:rPr kumimoji="1" lang="en-US" altLang="zh-CN" dirty="0"/>
              <a:t>1</a:t>
            </a:r>
            <a:r>
              <a:rPr kumimoji="1" lang="zh-CN" altLang="en-US" dirty="0"/>
              <a:t>  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7F8D0A34-DF55-2AD9-9249-02F0AB396D45}"/>
              </a:ext>
            </a:extLst>
          </p:cNvPr>
          <p:cNvSpPr/>
          <p:nvPr/>
        </p:nvSpPr>
        <p:spPr>
          <a:xfrm>
            <a:off x="2980217" y="4530404"/>
            <a:ext cx="201513" cy="208344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235F4469-1362-199D-0EB6-5246817D9485}"/>
              </a:ext>
            </a:extLst>
          </p:cNvPr>
          <p:cNvSpPr/>
          <p:nvPr/>
        </p:nvSpPr>
        <p:spPr>
          <a:xfrm>
            <a:off x="2484434" y="3653154"/>
            <a:ext cx="201513" cy="2083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B5565E24-5A2B-6776-A635-9CD6EE7C57B6}"/>
              </a:ext>
            </a:extLst>
          </p:cNvPr>
          <p:cNvSpPr/>
          <p:nvPr/>
        </p:nvSpPr>
        <p:spPr>
          <a:xfrm>
            <a:off x="3516510" y="3653154"/>
            <a:ext cx="201513" cy="2083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77C2C7CD-49FD-6C5D-FE46-316C7C548826}"/>
              </a:ext>
            </a:extLst>
          </p:cNvPr>
          <p:cNvSpPr/>
          <p:nvPr/>
        </p:nvSpPr>
        <p:spPr>
          <a:xfrm>
            <a:off x="3009728" y="2649796"/>
            <a:ext cx="201513" cy="208344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76F68A45-D58D-035A-E500-84FCF9CD2148}"/>
              </a:ext>
            </a:extLst>
          </p:cNvPr>
          <p:cNvCxnSpPr>
            <a:stCxn id="25" idx="1"/>
            <a:endCxn id="27" idx="4"/>
          </p:cNvCxnSpPr>
          <p:nvPr/>
        </p:nvCxnSpPr>
        <p:spPr>
          <a:xfrm flipH="1" flipV="1">
            <a:off x="2585191" y="3861498"/>
            <a:ext cx="424537" cy="699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7C037740-E31C-30B5-900F-B61EEB27E618}"/>
              </a:ext>
            </a:extLst>
          </p:cNvPr>
          <p:cNvCxnSpPr>
            <a:stCxn id="25" idx="7"/>
            <a:endCxn id="28" idx="4"/>
          </p:cNvCxnSpPr>
          <p:nvPr/>
        </p:nvCxnSpPr>
        <p:spPr>
          <a:xfrm flipV="1">
            <a:off x="3152219" y="3861498"/>
            <a:ext cx="465048" cy="699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DE4778F4-C857-4B6B-5260-15EC88EC3202}"/>
              </a:ext>
            </a:extLst>
          </p:cNvPr>
          <p:cNvCxnSpPr>
            <a:stCxn id="28" idx="0"/>
            <a:endCxn id="29" idx="5"/>
          </p:cNvCxnSpPr>
          <p:nvPr/>
        </p:nvCxnSpPr>
        <p:spPr>
          <a:xfrm flipH="1" flipV="1">
            <a:off x="3181730" y="2827629"/>
            <a:ext cx="435537" cy="825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A1F2A873-D30E-9281-542D-7168041D24D5}"/>
              </a:ext>
            </a:extLst>
          </p:cNvPr>
          <p:cNvCxnSpPr>
            <a:stCxn id="27" idx="0"/>
            <a:endCxn id="29" idx="3"/>
          </p:cNvCxnSpPr>
          <p:nvPr/>
        </p:nvCxnSpPr>
        <p:spPr>
          <a:xfrm flipV="1">
            <a:off x="2585191" y="2827629"/>
            <a:ext cx="454048" cy="825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任意形状 29">
            <a:extLst>
              <a:ext uri="{FF2B5EF4-FFF2-40B4-BE49-F238E27FC236}">
                <a16:creationId xmlns:a16="http://schemas.microsoft.com/office/drawing/2014/main" id="{5BBDD0E0-94A0-31A1-9239-6208E97041DF}"/>
              </a:ext>
            </a:extLst>
          </p:cNvPr>
          <p:cNvSpPr/>
          <p:nvPr/>
        </p:nvSpPr>
        <p:spPr>
          <a:xfrm>
            <a:off x="2672965" y="3510028"/>
            <a:ext cx="856527" cy="173637"/>
          </a:xfrm>
          <a:custGeom>
            <a:avLst/>
            <a:gdLst>
              <a:gd name="connsiteX0" fmla="*/ 0 w 856527"/>
              <a:gd name="connsiteY0" fmla="*/ 173637 h 173637"/>
              <a:gd name="connsiteX1" fmla="*/ 416689 w 856527"/>
              <a:gd name="connsiteY1" fmla="*/ 16 h 173637"/>
              <a:gd name="connsiteX2" fmla="*/ 856527 w 856527"/>
              <a:gd name="connsiteY2" fmla="*/ 162062 h 17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6527" h="173637">
                <a:moveTo>
                  <a:pt x="0" y="173637"/>
                </a:moveTo>
                <a:cubicBezTo>
                  <a:pt x="136967" y="87791"/>
                  <a:pt x="273935" y="1945"/>
                  <a:pt x="416689" y="16"/>
                </a:cubicBezTo>
                <a:cubicBezTo>
                  <a:pt x="559443" y="-1913"/>
                  <a:pt x="856527" y="162062"/>
                  <a:pt x="856527" y="162062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任意形状 30">
            <a:extLst>
              <a:ext uri="{FF2B5EF4-FFF2-40B4-BE49-F238E27FC236}">
                <a16:creationId xmlns:a16="http://schemas.microsoft.com/office/drawing/2014/main" id="{4EC02C5D-1D3A-D31B-2E40-80C5C057E0B9}"/>
              </a:ext>
            </a:extLst>
          </p:cNvPr>
          <p:cNvSpPr/>
          <p:nvPr/>
        </p:nvSpPr>
        <p:spPr>
          <a:xfrm rot="10800000">
            <a:off x="2652709" y="3840043"/>
            <a:ext cx="856527" cy="173637"/>
          </a:xfrm>
          <a:custGeom>
            <a:avLst/>
            <a:gdLst>
              <a:gd name="connsiteX0" fmla="*/ 0 w 856527"/>
              <a:gd name="connsiteY0" fmla="*/ 173637 h 173637"/>
              <a:gd name="connsiteX1" fmla="*/ 416689 w 856527"/>
              <a:gd name="connsiteY1" fmla="*/ 16 h 173637"/>
              <a:gd name="connsiteX2" fmla="*/ 856527 w 856527"/>
              <a:gd name="connsiteY2" fmla="*/ 162062 h 17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6527" h="173637">
                <a:moveTo>
                  <a:pt x="0" y="173637"/>
                </a:moveTo>
                <a:cubicBezTo>
                  <a:pt x="136967" y="87791"/>
                  <a:pt x="273935" y="1945"/>
                  <a:pt x="416689" y="16"/>
                </a:cubicBezTo>
                <a:cubicBezTo>
                  <a:pt x="559443" y="-1913"/>
                  <a:pt x="856527" y="162062"/>
                  <a:pt x="856527" y="162062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2A18E04-51ED-D125-9452-B30389028B9F}"/>
              </a:ext>
            </a:extLst>
          </p:cNvPr>
          <p:cNvSpPr/>
          <p:nvPr/>
        </p:nvSpPr>
        <p:spPr>
          <a:xfrm>
            <a:off x="8401939" y="155163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2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D12F00E3-ED31-62A3-CB22-830D4A9505C1}"/>
              </a:ext>
            </a:extLst>
          </p:cNvPr>
          <p:cNvCxnSpPr/>
          <p:nvPr/>
        </p:nvCxnSpPr>
        <p:spPr>
          <a:xfrm flipH="1" flipV="1">
            <a:off x="3074801" y="4738748"/>
            <a:ext cx="999" cy="52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D3A65EAD-163E-0D94-2FA0-8630F7460441}"/>
              </a:ext>
            </a:extLst>
          </p:cNvPr>
          <p:cNvCxnSpPr>
            <a:stCxn id="29" idx="0"/>
          </p:cNvCxnSpPr>
          <p:nvPr/>
        </p:nvCxnSpPr>
        <p:spPr>
          <a:xfrm flipV="1">
            <a:off x="3110485" y="2353719"/>
            <a:ext cx="4544" cy="296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3DF06B56-0AD4-D28C-2A86-19BFD5EBE833}"/>
              </a:ext>
            </a:extLst>
          </p:cNvPr>
          <p:cNvSpPr txBox="1"/>
          <p:nvPr/>
        </p:nvSpPr>
        <p:spPr>
          <a:xfrm>
            <a:off x="2760623" y="2004004"/>
            <a:ext cx="77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0/1/2</a:t>
            </a:r>
            <a:endParaRPr kumimoji="1" lang="zh-CN" altLang="en-US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2EC37056-ED8F-53CE-A29E-F79A3B9C4CE1}"/>
              </a:ext>
            </a:extLst>
          </p:cNvPr>
          <p:cNvSpPr/>
          <p:nvPr/>
        </p:nvSpPr>
        <p:spPr>
          <a:xfrm>
            <a:off x="8401939" y="4489843"/>
            <a:ext cx="201513" cy="208344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08FA51AF-2D59-97FF-A96C-4CDD1380141C}"/>
              </a:ext>
            </a:extLst>
          </p:cNvPr>
          <p:cNvSpPr/>
          <p:nvPr/>
        </p:nvSpPr>
        <p:spPr>
          <a:xfrm>
            <a:off x="7906156" y="3612593"/>
            <a:ext cx="201513" cy="20834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DBF50779-8D87-B7DB-8AB8-7C8C7F801EA4}"/>
              </a:ext>
            </a:extLst>
          </p:cNvPr>
          <p:cNvSpPr/>
          <p:nvPr/>
        </p:nvSpPr>
        <p:spPr>
          <a:xfrm>
            <a:off x="8938232" y="3612593"/>
            <a:ext cx="201513" cy="20834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33C74023-28FA-5DD0-45FA-01272426B46C}"/>
              </a:ext>
            </a:extLst>
          </p:cNvPr>
          <p:cNvSpPr/>
          <p:nvPr/>
        </p:nvSpPr>
        <p:spPr>
          <a:xfrm>
            <a:off x="8431450" y="2609235"/>
            <a:ext cx="201513" cy="208344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10A957DC-8EA1-B971-AF35-3AC8A946B9DF}"/>
              </a:ext>
            </a:extLst>
          </p:cNvPr>
          <p:cNvCxnSpPr/>
          <p:nvPr/>
        </p:nvCxnSpPr>
        <p:spPr>
          <a:xfrm flipH="1" flipV="1">
            <a:off x="8006913" y="3820937"/>
            <a:ext cx="424537" cy="699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D78196BD-74D1-7EF9-27A8-49071E248CA3}"/>
              </a:ext>
            </a:extLst>
          </p:cNvPr>
          <p:cNvCxnSpPr/>
          <p:nvPr/>
        </p:nvCxnSpPr>
        <p:spPr>
          <a:xfrm flipV="1">
            <a:off x="8573941" y="3820937"/>
            <a:ext cx="465048" cy="699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524C5F08-555D-12D8-B47D-65524F498D19}"/>
              </a:ext>
            </a:extLst>
          </p:cNvPr>
          <p:cNvCxnSpPr/>
          <p:nvPr/>
        </p:nvCxnSpPr>
        <p:spPr>
          <a:xfrm flipH="1" flipV="1">
            <a:off x="8603452" y="2787068"/>
            <a:ext cx="435537" cy="825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AC9BF878-D161-13E0-FAB2-137367C22E9D}"/>
              </a:ext>
            </a:extLst>
          </p:cNvPr>
          <p:cNvCxnSpPr/>
          <p:nvPr/>
        </p:nvCxnSpPr>
        <p:spPr>
          <a:xfrm flipV="1">
            <a:off x="8006913" y="2787068"/>
            <a:ext cx="454048" cy="825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任意形状 43">
            <a:extLst>
              <a:ext uri="{FF2B5EF4-FFF2-40B4-BE49-F238E27FC236}">
                <a16:creationId xmlns:a16="http://schemas.microsoft.com/office/drawing/2014/main" id="{F464BC72-5390-025C-BB7C-C89103251A85}"/>
              </a:ext>
            </a:extLst>
          </p:cNvPr>
          <p:cNvSpPr/>
          <p:nvPr/>
        </p:nvSpPr>
        <p:spPr>
          <a:xfrm>
            <a:off x="8094687" y="3469467"/>
            <a:ext cx="856527" cy="173637"/>
          </a:xfrm>
          <a:custGeom>
            <a:avLst/>
            <a:gdLst>
              <a:gd name="connsiteX0" fmla="*/ 0 w 856527"/>
              <a:gd name="connsiteY0" fmla="*/ 173637 h 173637"/>
              <a:gd name="connsiteX1" fmla="*/ 416689 w 856527"/>
              <a:gd name="connsiteY1" fmla="*/ 16 h 173637"/>
              <a:gd name="connsiteX2" fmla="*/ 856527 w 856527"/>
              <a:gd name="connsiteY2" fmla="*/ 162062 h 17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6527" h="173637">
                <a:moveTo>
                  <a:pt x="0" y="173637"/>
                </a:moveTo>
                <a:cubicBezTo>
                  <a:pt x="136967" y="87791"/>
                  <a:pt x="273935" y="1945"/>
                  <a:pt x="416689" y="16"/>
                </a:cubicBezTo>
                <a:cubicBezTo>
                  <a:pt x="559443" y="-1913"/>
                  <a:pt x="856527" y="162062"/>
                  <a:pt x="856527" y="162062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任意形状 44">
            <a:extLst>
              <a:ext uri="{FF2B5EF4-FFF2-40B4-BE49-F238E27FC236}">
                <a16:creationId xmlns:a16="http://schemas.microsoft.com/office/drawing/2014/main" id="{EFD67102-F9D7-1682-8A2F-569D67A6A11A}"/>
              </a:ext>
            </a:extLst>
          </p:cNvPr>
          <p:cNvSpPr/>
          <p:nvPr/>
        </p:nvSpPr>
        <p:spPr>
          <a:xfrm rot="10800000">
            <a:off x="8074431" y="3799482"/>
            <a:ext cx="856527" cy="173637"/>
          </a:xfrm>
          <a:custGeom>
            <a:avLst/>
            <a:gdLst>
              <a:gd name="connsiteX0" fmla="*/ 0 w 856527"/>
              <a:gd name="connsiteY0" fmla="*/ 173637 h 173637"/>
              <a:gd name="connsiteX1" fmla="*/ 416689 w 856527"/>
              <a:gd name="connsiteY1" fmla="*/ 16 h 173637"/>
              <a:gd name="connsiteX2" fmla="*/ 856527 w 856527"/>
              <a:gd name="connsiteY2" fmla="*/ 162062 h 17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6527" h="173637">
                <a:moveTo>
                  <a:pt x="0" y="173637"/>
                </a:moveTo>
                <a:cubicBezTo>
                  <a:pt x="136967" y="87791"/>
                  <a:pt x="273935" y="1945"/>
                  <a:pt x="416689" y="16"/>
                </a:cubicBezTo>
                <a:cubicBezTo>
                  <a:pt x="559443" y="-1913"/>
                  <a:pt x="856527" y="162062"/>
                  <a:pt x="856527" y="162062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9108324E-6EC4-4ECF-C940-02051F081F98}"/>
              </a:ext>
            </a:extLst>
          </p:cNvPr>
          <p:cNvCxnSpPr/>
          <p:nvPr/>
        </p:nvCxnSpPr>
        <p:spPr>
          <a:xfrm flipH="1" flipV="1">
            <a:off x="8496523" y="4698187"/>
            <a:ext cx="999" cy="52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57476778-8F74-1A66-1095-1D398ACD63D1}"/>
              </a:ext>
            </a:extLst>
          </p:cNvPr>
          <p:cNvCxnSpPr/>
          <p:nvPr/>
        </p:nvCxnSpPr>
        <p:spPr>
          <a:xfrm flipV="1">
            <a:off x="8532207" y="2313158"/>
            <a:ext cx="4544" cy="296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D8EA69F1-B302-095D-6BA8-C5FA26EC2C40}"/>
              </a:ext>
            </a:extLst>
          </p:cNvPr>
          <p:cNvSpPr txBox="1"/>
          <p:nvPr/>
        </p:nvSpPr>
        <p:spPr>
          <a:xfrm>
            <a:off x="8182345" y="1963443"/>
            <a:ext cx="77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0/1/2</a:t>
            </a:r>
            <a:endParaRPr kumimoji="1" lang="zh-CN" altLang="en-US" dirty="0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1BB8631D-4D48-34BE-3029-697AD2B172C0}"/>
              </a:ext>
            </a:extLst>
          </p:cNvPr>
          <p:cNvSpPr/>
          <p:nvPr/>
        </p:nvSpPr>
        <p:spPr>
          <a:xfrm>
            <a:off x="5714828" y="4504405"/>
            <a:ext cx="201513" cy="208344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74E9CB57-8048-2E39-8C7C-4AE984775FE3}"/>
              </a:ext>
            </a:extLst>
          </p:cNvPr>
          <p:cNvSpPr/>
          <p:nvPr/>
        </p:nvSpPr>
        <p:spPr>
          <a:xfrm>
            <a:off x="5219045" y="3627155"/>
            <a:ext cx="201513" cy="20834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2AB1C0D0-AFF3-C89D-813B-71A00B113DDF}"/>
              </a:ext>
            </a:extLst>
          </p:cNvPr>
          <p:cNvSpPr/>
          <p:nvPr/>
        </p:nvSpPr>
        <p:spPr>
          <a:xfrm>
            <a:off x="6251121" y="3627155"/>
            <a:ext cx="201513" cy="20834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0D347C70-988D-8FF9-E5CC-B8B6BAFAA06C}"/>
              </a:ext>
            </a:extLst>
          </p:cNvPr>
          <p:cNvSpPr/>
          <p:nvPr/>
        </p:nvSpPr>
        <p:spPr>
          <a:xfrm>
            <a:off x="5744339" y="2623797"/>
            <a:ext cx="201513" cy="208344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B9632641-71DF-ECB7-5F83-A148FBEC57CD}"/>
              </a:ext>
            </a:extLst>
          </p:cNvPr>
          <p:cNvCxnSpPr/>
          <p:nvPr/>
        </p:nvCxnSpPr>
        <p:spPr>
          <a:xfrm flipH="1" flipV="1">
            <a:off x="5319802" y="3835499"/>
            <a:ext cx="424537" cy="699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125B72AC-5A2A-9D77-CC8E-CDB89805AAE4}"/>
              </a:ext>
            </a:extLst>
          </p:cNvPr>
          <p:cNvCxnSpPr/>
          <p:nvPr/>
        </p:nvCxnSpPr>
        <p:spPr>
          <a:xfrm flipV="1">
            <a:off x="5886830" y="3835499"/>
            <a:ext cx="465048" cy="699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7661CE74-BFEA-F50C-282E-385703467057}"/>
              </a:ext>
            </a:extLst>
          </p:cNvPr>
          <p:cNvCxnSpPr/>
          <p:nvPr/>
        </p:nvCxnSpPr>
        <p:spPr>
          <a:xfrm flipH="1" flipV="1">
            <a:off x="5916341" y="2801630"/>
            <a:ext cx="435537" cy="825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39C6F3EC-96BF-C88E-964B-0AF86AD05BC5}"/>
              </a:ext>
            </a:extLst>
          </p:cNvPr>
          <p:cNvCxnSpPr/>
          <p:nvPr/>
        </p:nvCxnSpPr>
        <p:spPr>
          <a:xfrm flipV="1">
            <a:off x="5319802" y="2801630"/>
            <a:ext cx="454048" cy="825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任意形状 56">
            <a:extLst>
              <a:ext uri="{FF2B5EF4-FFF2-40B4-BE49-F238E27FC236}">
                <a16:creationId xmlns:a16="http://schemas.microsoft.com/office/drawing/2014/main" id="{6A9E1859-AA87-7962-F60A-4B2701CDE422}"/>
              </a:ext>
            </a:extLst>
          </p:cNvPr>
          <p:cNvSpPr/>
          <p:nvPr/>
        </p:nvSpPr>
        <p:spPr>
          <a:xfrm>
            <a:off x="5407576" y="3484029"/>
            <a:ext cx="856527" cy="173637"/>
          </a:xfrm>
          <a:custGeom>
            <a:avLst/>
            <a:gdLst>
              <a:gd name="connsiteX0" fmla="*/ 0 w 856527"/>
              <a:gd name="connsiteY0" fmla="*/ 173637 h 173637"/>
              <a:gd name="connsiteX1" fmla="*/ 416689 w 856527"/>
              <a:gd name="connsiteY1" fmla="*/ 16 h 173637"/>
              <a:gd name="connsiteX2" fmla="*/ 856527 w 856527"/>
              <a:gd name="connsiteY2" fmla="*/ 162062 h 17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6527" h="173637">
                <a:moveTo>
                  <a:pt x="0" y="173637"/>
                </a:moveTo>
                <a:cubicBezTo>
                  <a:pt x="136967" y="87791"/>
                  <a:pt x="273935" y="1945"/>
                  <a:pt x="416689" y="16"/>
                </a:cubicBezTo>
                <a:cubicBezTo>
                  <a:pt x="559443" y="-1913"/>
                  <a:pt x="856527" y="162062"/>
                  <a:pt x="856527" y="162062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任意形状 57">
            <a:extLst>
              <a:ext uri="{FF2B5EF4-FFF2-40B4-BE49-F238E27FC236}">
                <a16:creationId xmlns:a16="http://schemas.microsoft.com/office/drawing/2014/main" id="{432BE0B3-8E2B-3840-4DB2-3A85687C0C5E}"/>
              </a:ext>
            </a:extLst>
          </p:cNvPr>
          <p:cNvSpPr/>
          <p:nvPr/>
        </p:nvSpPr>
        <p:spPr>
          <a:xfrm rot="10800000">
            <a:off x="5387320" y="3814044"/>
            <a:ext cx="856527" cy="173637"/>
          </a:xfrm>
          <a:custGeom>
            <a:avLst/>
            <a:gdLst>
              <a:gd name="connsiteX0" fmla="*/ 0 w 856527"/>
              <a:gd name="connsiteY0" fmla="*/ 173637 h 173637"/>
              <a:gd name="connsiteX1" fmla="*/ 416689 w 856527"/>
              <a:gd name="connsiteY1" fmla="*/ 16 h 173637"/>
              <a:gd name="connsiteX2" fmla="*/ 856527 w 856527"/>
              <a:gd name="connsiteY2" fmla="*/ 162062 h 17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6527" h="173637">
                <a:moveTo>
                  <a:pt x="0" y="173637"/>
                </a:moveTo>
                <a:cubicBezTo>
                  <a:pt x="136967" y="87791"/>
                  <a:pt x="273935" y="1945"/>
                  <a:pt x="416689" y="16"/>
                </a:cubicBezTo>
                <a:cubicBezTo>
                  <a:pt x="559443" y="-1913"/>
                  <a:pt x="856527" y="162062"/>
                  <a:pt x="856527" y="162062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CF35E2B8-2F2F-5B60-4B78-A0D4B0961013}"/>
              </a:ext>
            </a:extLst>
          </p:cNvPr>
          <p:cNvCxnSpPr/>
          <p:nvPr/>
        </p:nvCxnSpPr>
        <p:spPr>
          <a:xfrm flipH="1" flipV="1">
            <a:off x="5809412" y="4712749"/>
            <a:ext cx="999" cy="52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D0A3D35B-D7FE-FD6D-6BBA-29D5674A3A4A}"/>
              </a:ext>
            </a:extLst>
          </p:cNvPr>
          <p:cNvCxnSpPr/>
          <p:nvPr/>
        </p:nvCxnSpPr>
        <p:spPr>
          <a:xfrm flipV="1">
            <a:off x="5845096" y="2327720"/>
            <a:ext cx="4544" cy="296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98850B22-9521-8500-52E0-AD79422458E6}"/>
              </a:ext>
            </a:extLst>
          </p:cNvPr>
          <p:cNvSpPr txBox="1"/>
          <p:nvPr/>
        </p:nvSpPr>
        <p:spPr>
          <a:xfrm>
            <a:off x="5495234" y="1978005"/>
            <a:ext cx="77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0/1/2</a:t>
            </a:r>
            <a:endParaRPr kumimoji="1" lang="zh-CN" altLang="en-US" dirty="0"/>
          </a:p>
        </p:txBody>
      </p:sp>
      <p:sp>
        <p:nvSpPr>
          <p:cNvPr id="62" name="右箭头 61">
            <a:extLst>
              <a:ext uri="{FF2B5EF4-FFF2-40B4-BE49-F238E27FC236}">
                <a16:creationId xmlns:a16="http://schemas.microsoft.com/office/drawing/2014/main" id="{C9A9CD46-F08A-23A8-CB8A-3847A25AD1B1}"/>
              </a:ext>
            </a:extLst>
          </p:cNvPr>
          <p:cNvSpPr/>
          <p:nvPr/>
        </p:nvSpPr>
        <p:spPr>
          <a:xfrm>
            <a:off x="4287725" y="3547277"/>
            <a:ext cx="310242" cy="330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右箭头 62">
            <a:extLst>
              <a:ext uri="{FF2B5EF4-FFF2-40B4-BE49-F238E27FC236}">
                <a16:creationId xmlns:a16="http://schemas.microsoft.com/office/drawing/2014/main" id="{41ED85F9-38DE-CD2C-3CC4-5AA650FC1350}"/>
              </a:ext>
            </a:extLst>
          </p:cNvPr>
          <p:cNvSpPr/>
          <p:nvPr/>
        </p:nvSpPr>
        <p:spPr>
          <a:xfrm>
            <a:off x="7082867" y="3486441"/>
            <a:ext cx="310242" cy="330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19967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4661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AA09299-D034-B77B-50DB-3FB624D51B20}"/>
              </a:ext>
            </a:extLst>
          </p:cNvPr>
          <p:cNvGrpSpPr/>
          <p:nvPr/>
        </p:nvGrpSpPr>
        <p:grpSpPr>
          <a:xfrm>
            <a:off x="9887620" y="6272698"/>
            <a:ext cx="1730076" cy="504431"/>
            <a:chOff x="9887620" y="6272698"/>
            <a:chExt cx="1730076" cy="504431"/>
          </a:xfrm>
        </p:grpSpPr>
        <p:pic>
          <p:nvPicPr>
            <p:cNvPr id="5" name="pattern_logo1.png" descr="pattern_logo1.png">
              <a:extLst>
                <a:ext uri="{FF2B5EF4-FFF2-40B4-BE49-F238E27FC236}">
                  <a16:creationId xmlns:a16="http://schemas.microsoft.com/office/drawing/2014/main" id="{5D498764-8A69-7D1F-2186-54D9E16CE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87620" y="6272698"/>
              <a:ext cx="523538" cy="50443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6" name="text.png" descr="text.png">
              <a:extLst>
                <a:ext uri="{FF2B5EF4-FFF2-40B4-BE49-F238E27FC236}">
                  <a16:creationId xmlns:a16="http://schemas.microsoft.com/office/drawing/2014/main" id="{9804D176-958F-94C9-CA76-6B0091760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22843" y="6272698"/>
              <a:ext cx="1194853" cy="50443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2" name="罐形 12">
            <a:extLst>
              <a:ext uri="{FF2B5EF4-FFF2-40B4-BE49-F238E27FC236}">
                <a16:creationId xmlns:a16="http://schemas.microsoft.com/office/drawing/2014/main" id="{AF5A22C7-D477-A1EF-7A15-412368E2D9EC}"/>
              </a:ext>
            </a:extLst>
          </p:cNvPr>
          <p:cNvSpPr/>
          <p:nvPr/>
        </p:nvSpPr>
        <p:spPr>
          <a:xfrm>
            <a:off x="8328179" y="2366679"/>
            <a:ext cx="1313481" cy="172031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" name="肘形连接符 3">
            <a:extLst>
              <a:ext uri="{FF2B5EF4-FFF2-40B4-BE49-F238E27FC236}">
                <a16:creationId xmlns:a16="http://schemas.microsoft.com/office/drawing/2014/main" id="{17227528-E78E-3B92-E14F-C981D3C31D80}"/>
              </a:ext>
            </a:extLst>
          </p:cNvPr>
          <p:cNvCxnSpPr/>
          <p:nvPr/>
        </p:nvCxnSpPr>
        <p:spPr>
          <a:xfrm rot="16200000" flipH="1">
            <a:off x="9439052" y="3601862"/>
            <a:ext cx="172742" cy="1143000"/>
          </a:xfrm>
          <a:prstGeom prst="bentConnector3">
            <a:avLst>
              <a:gd name="adj1" fmla="val 23233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肘形连接符 8">
            <a:extLst>
              <a:ext uri="{FF2B5EF4-FFF2-40B4-BE49-F238E27FC236}">
                <a16:creationId xmlns:a16="http://schemas.microsoft.com/office/drawing/2014/main" id="{21534303-A7DE-F458-AD35-44FF9D9002D7}"/>
              </a:ext>
            </a:extLst>
          </p:cNvPr>
          <p:cNvCxnSpPr/>
          <p:nvPr/>
        </p:nvCxnSpPr>
        <p:spPr>
          <a:xfrm rot="16200000" flipV="1">
            <a:off x="9525747" y="3311752"/>
            <a:ext cx="660939" cy="491106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ED1BC534-0F68-A000-E8AB-5A658CBB50A0}"/>
              </a:ext>
            </a:extLst>
          </p:cNvPr>
          <p:cNvSpPr/>
          <p:nvPr/>
        </p:nvSpPr>
        <p:spPr>
          <a:xfrm>
            <a:off x="9926442" y="3887775"/>
            <a:ext cx="340962" cy="37195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E13DA98-9D0A-E88E-59F1-89FABD540A7C}"/>
              </a:ext>
            </a:extLst>
          </p:cNvPr>
          <p:cNvSpPr txBox="1"/>
          <p:nvPr/>
        </p:nvSpPr>
        <p:spPr>
          <a:xfrm>
            <a:off x="10439825" y="3887775"/>
            <a:ext cx="1177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遗忘门</a:t>
            </a: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4E6F4306-3D24-EA8A-C547-A247C504F11A}"/>
              </a:ext>
            </a:extLst>
          </p:cNvPr>
          <p:cNvCxnSpPr/>
          <p:nvPr/>
        </p:nvCxnSpPr>
        <p:spPr>
          <a:xfrm flipV="1">
            <a:off x="7495147" y="4086991"/>
            <a:ext cx="1131376" cy="10151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5F845391-3E6E-00A2-CEA1-12DFC49A96CA}"/>
              </a:ext>
            </a:extLst>
          </p:cNvPr>
          <p:cNvSpPr/>
          <p:nvPr/>
        </p:nvSpPr>
        <p:spPr>
          <a:xfrm>
            <a:off x="7719873" y="4594581"/>
            <a:ext cx="340962" cy="37195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19C088A-FB7A-B3AC-54D1-360B70F58618}"/>
              </a:ext>
            </a:extLst>
          </p:cNvPr>
          <p:cNvSpPr txBox="1"/>
          <p:nvPr/>
        </p:nvSpPr>
        <p:spPr>
          <a:xfrm>
            <a:off x="7612352" y="5104797"/>
            <a:ext cx="1177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输入门</a:t>
            </a: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A4DE9D62-5A99-05EF-F00F-80E07286A584}"/>
              </a:ext>
            </a:extLst>
          </p:cNvPr>
          <p:cNvCxnSpPr/>
          <p:nvPr/>
        </p:nvCxnSpPr>
        <p:spPr>
          <a:xfrm flipH="1" flipV="1">
            <a:off x="7719873" y="1405827"/>
            <a:ext cx="1234050" cy="1077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>
            <a:extLst>
              <a:ext uri="{FF2B5EF4-FFF2-40B4-BE49-F238E27FC236}">
                <a16:creationId xmlns:a16="http://schemas.microsoft.com/office/drawing/2014/main" id="{54D6B9D2-7B85-6CF4-E461-CF07808FF163}"/>
              </a:ext>
            </a:extLst>
          </p:cNvPr>
          <p:cNvSpPr/>
          <p:nvPr/>
        </p:nvSpPr>
        <p:spPr>
          <a:xfrm>
            <a:off x="7996904" y="1576321"/>
            <a:ext cx="340962" cy="37195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417FDC6-826D-6915-0615-0265E78BFBCC}"/>
              </a:ext>
            </a:extLst>
          </p:cNvPr>
          <p:cNvSpPr txBox="1"/>
          <p:nvPr/>
        </p:nvSpPr>
        <p:spPr>
          <a:xfrm>
            <a:off x="8432792" y="1567269"/>
            <a:ext cx="1177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输出门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9FDC991C-07AB-68AD-C686-8659C37580C0}"/>
              </a:ext>
            </a:extLst>
          </p:cNvPr>
          <p:cNvSpPr/>
          <p:nvPr/>
        </p:nvSpPr>
        <p:spPr>
          <a:xfrm>
            <a:off x="6966972" y="1131077"/>
            <a:ext cx="4448013" cy="4471261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64" name="图片 63">
            <a:extLst>
              <a:ext uri="{FF2B5EF4-FFF2-40B4-BE49-F238E27FC236}">
                <a16:creationId xmlns:a16="http://schemas.microsoft.com/office/drawing/2014/main" id="{BCD803AA-1E2B-A84B-4694-E2EFA90B1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72" y="1193369"/>
            <a:ext cx="4558568" cy="4350459"/>
          </a:xfrm>
          <a:prstGeom prst="rect">
            <a:avLst/>
          </a:prstGeom>
        </p:spPr>
      </p:pic>
      <p:cxnSp>
        <p:nvCxnSpPr>
          <p:cNvPr id="66" name="直线箭头连接符 65">
            <a:extLst>
              <a:ext uri="{FF2B5EF4-FFF2-40B4-BE49-F238E27FC236}">
                <a16:creationId xmlns:a16="http://schemas.microsoft.com/office/drawing/2014/main" id="{C152C0C9-3694-85C2-5D6F-8A9F67DE7D35}"/>
              </a:ext>
            </a:extLst>
          </p:cNvPr>
          <p:cNvCxnSpPr>
            <a:cxnSpLocks/>
          </p:cNvCxnSpPr>
          <p:nvPr/>
        </p:nvCxnSpPr>
        <p:spPr>
          <a:xfrm flipV="1">
            <a:off x="4351873" y="5289463"/>
            <a:ext cx="2670495" cy="66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432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en-US" altLang="zh-CN" sz="36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B35F9DB-F13C-DB65-6C4F-EA4636E7215F}"/>
                  </a:ext>
                </a:extLst>
              </p:cNvPr>
              <p:cNvSpPr txBox="1"/>
              <p:nvPr/>
            </p:nvSpPr>
            <p:spPr>
              <a:xfrm>
                <a:off x="4333546" y="267492"/>
                <a:ext cx="5859938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𝑠𝑜𝑓𝑡𝑚𝑎𝑥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𝑗𝑖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, 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𝑠𝑜𝑓𝑡𝑚𝑎𝑥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charset="0"/>
                            </a:rPr>
                            <m:t>exp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latin typeface="Cambria Math" charset="0"/>
                                </a:rPr>
                                <m:t>exp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B35F9DB-F13C-DB65-6C4F-EA4636E72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546" y="267492"/>
                <a:ext cx="5859938" cy="891719"/>
              </a:xfrm>
              <a:prstGeom prst="rect">
                <a:avLst/>
              </a:prstGeom>
              <a:blipFill>
                <a:blip r:embed="rId4"/>
                <a:stretch>
                  <a:fillRect l="-649" t="-94366" r="-1082" b="-1436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C3F75330-7B61-EA33-82F5-F6A9A46FE454}"/>
              </a:ext>
            </a:extLst>
          </p:cNvPr>
          <p:cNvSpPr txBox="1"/>
          <p:nvPr/>
        </p:nvSpPr>
        <p:spPr>
          <a:xfrm>
            <a:off x="10494600" y="614240"/>
            <a:ext cx="168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nn.softmax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yi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5CFEE69-0A64-FA98-BDF5-489012940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1071" y="1492192"/>
            <a:ext cx="5621229" cy="438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89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4661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AA09299-D034-B77B-50DB-3FB624D51B20}"/>
              </a:ext>
            </a:extLst>
          </p:cNvPr>
          <p:cNvGrpSpPr/>
          <p:nvPr/>
        </p:nvGrpSpPr>
        <p:grpSpPr>
          <a:xfrm>
            <a:off x="9887620" y="6272698"/>
            <a:ext cx="1730076" cy="504431"/>
            <a:chOff x="9887620" y="6272698"/>
            <a:chExt cx="1730076" cy="504431"/>
          </a:xfrm>
        </p:grpSpPr>
        <p:pic>
          <p:nvPicPr>
            <p:cNvPr id="5" name="pattern_logo1.png" descr="pattern_logo1.png">
              <a:extLst>
                <a:ext uri="{FF2B5EF4-FFF2-40B4-BE49-F238E27FC236}">
                  <a16:creationId xmlns:a16="http://schemas.microsoft.com/office/drawing/2014/main" id="{5D498764-8A69-7D1F-2186-54D9E16CE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87620" y="6272698"/>
              <a:ext cx="523538" cy="50443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6" name="text.png" descr="text.png">
              <a:extLst>
                <a:ext uri="{FF2B5EF4-FFF2-40B4-BE49-F238E27FC236}">
                  <a16:creationId xmlns:a16="http://schemas.microsoft.com/office/drawing/2014/main" id="{9804D176-958F-94C9-CA76-6B0091760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22843" y="6272698"/>
              <a:ext cx="1194853" cy="50443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B6122B78-0ED5-7621-80A2-E0DE200B95C5}"/>
              </a:ext>
            </a:extLst>
          </p:cNvPr>
          <p:cNvGrpSpPr/>
          <p:nvPr/>
        </p:nvGrpSpPr>
        <p:grpSpPr>
          <a:xfrm>
            <a:off x="448829" y="1591660"/>
            <a:ext cx="3885050" cy="3889496"/>
            <a:chOff x="6966972" y="1131077"/>
            <a:chExt cx="4650724" cy="4471261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E13DA98-9D0A-E88E-59F1-89FABD540A7C}"/>
                </a:ext>
              </a:extLst>
            </p:cNvPr>
            <p:cNvSpPr txBox="1"/>
            <p:nvPr/>
          </p:nvSpPr>
          <p:spPr>
            <a:xfrm>
              <a:off x="10439825" y="3887775"/>
              <a:ext cx="117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/>
                <a:t>遗忘门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19C088A-FB7A-B3AC-54D1-360B70F58618}"/>
                </a:ext>
              </a:extLst>
            </p:cNvPr>
            <p:cNvSpPr txBox="1"/>
            <p:nvPr/>
          </p:nvSpPr>
          <p:spPr>
            <a:xfrm>
              <a:off x="7612352" y="5104797"/>
              <a:ext cx="117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输入门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417FDC6-826D-6915-0615-0265E78BFBCC}"/>
                </a:ext>
              </a:extLst>
            </p:cNvPr>
            <p:cNvSpPr txBox="1"/>
            <p:nvPr/>
          </p:nvSpPr>
          <p:spPr>
            <a:xfrm>
              <a:off x="8432792" y="1567269"/>
              <a:ext cx="117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输出门</a:t>
              </a:r>
            </a:p>
          </p:txBody>
        </p:sp>
        <p:sp>
          <p:nvSpPr>
            <p:cNvPr id="2" name="罐形 12">
              <a:extLst>
                <a:ext uri="{FF2B5EF4-FFF2-40B4-BE49-F238E27FC236}">
                  <a16:creationId xmlns:a16="http://schemas.microsoft.com/office/drawing/2014/main" id="{AF5A22C7-D477-A1EF-7A15-412368E2D9EC}"/>
                </a:ext>
              </a:extLst>
            </p:cNvPr>
            <p:cNvSpPr/>
            <p:nvPr/>
          </p:nvSpPr>
          <p:spPr>
            <a:xfrm>
              <a:off x="8328179" y="2366679"/>
              <a:ext cx="1313481" cy="1720312"/>
            </a:xfrm>
            <a:prstGeom prst="ca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4" name="肘形连接符 3">
              <a:extLst>
                <a:ext uri="{FF2B5EF4-FFF2-40B4-BE49-F238E27FC236}">
                  <a16:creationId xmlns:a16="http://schemas.microsoft.com/office/drawing/2014/main" id="{17227528-E78E-3B92-E14F-C981D3C31D80}"/>
                </a:ext>
              </a:extLst>
            </p:cNvPr>
            <p:cNvCxnSpPr/>
            <p:nvPr/>
          </p:nvCxnSpPr>
          <p:spPr>
            <a:xfrm rot="16200000" flipH="1">
              <a:off x="9439052" y="3601862"/>
              <a:ext cx="172742" cy="1143000"/>
            </a:xfrm>
            <a:prstGeom prst="bentConnector3">
              <a:avLst>
                <a:gd name="adj1" fmla="val 232336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肘形连接符 8">
              <a:extLst>
                <a:ext uri="{FF2B5EF4-FFF2-40B4-BE49-F238E27FC236}">
                  <a16:creationId xmlns:a16="http://schemas.microsoft.com/office/drawing/2014/main" id="{21534303-A7DE-F458-AD35-44FF9D9002D7}"/>
                </a:ext>
              </a:extLst>
            </p:cNvPr>
            <p:cNvCxnSpPr/>
            <p:nvPr/>
          </p:nvCxnSpPr>
          <p:spPr>
            <a:xfrm rot="16200000" flipV="1">
              <a:off x="9525747" y="3311752"/>
              <a:ext cx="660939" cy="491106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D1BC534-0F68-A000-E8AB-5A658CBB50A0}"/>
                </a:ext>
              </a:extLst>
            </p:cNvPr>
            <p:cNvSpPr/>
            <p:nvPr/>
          </p:nvSpPr>
          <p:spPr>
            <a:xfrm>
              <a:off x="9926442" y="3887775"/>
              <a:ext cx="340962" cy="371958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X</a:t>
              </a:r>
              <a:endParaRPr kumimoji="1" lang="zh-CN" altLang="en-US" dirty="0"/>
            </a:p>
          </p:txBody>
        </p: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4E6F4306-3D24-EA8A-C547-A247C504F11A}"/>
                </a:ext>
              </a:extLst>
            </p:cNvPr>
            <p:cNvCxnSpPr/>
            <p:nvPr/>
          </p:nvCxnSpPr>
          <p:spPr>
            <a:xfrm flipV="1">
              <a:off x="7495147" y="4086991"/>
              <a:ext cx="1131376" cy="10151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5F845391-3E6E-00A2-CEA1-12DFC49A96CA}"/>
                </a:ext>
              </a:extLst>
            </p:cNvPr>
            <p:cNvSpPr/>
            <p:nvPr/>
          </p:nvSpPr>
          <p:spPr>
            <a:xfrm>
              <a:off x="7719873" y="4594581"/>
              <a:ext cx="340962" cy="371958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X</a:t>
              </a:r>
              <a:endParaRPr kumimoji="1" lang="zh-CN" altLang="en-US" dirty="0"/>
            </a:p>
          </p:txBody>
        </p:sp>
        <p:cxnSp>
          <p:nvCxnSpPr>
            <p:cNvPr id="17" name="直线箭头连接符 16">
              <a:extLst>
                <a:ext uri="{FF2B5EF4-FFF2-40B4-BE49-F238E27FC236}">
                  <a16:creationId xmlns:a16="http://schemas.microsoft.com/office/drawing/2014/main" id="{A4DE9D62-5A99-05EF-F00F-80E07286A584}"/>
                </a:ext>
              </a:extLst>
            </p:cNvPr>
            <p:cNvCxnSpPr/>
            <p:nvPr/>
          </p:nvCxnSpPr>
          <p:spPr>
            <a:xfrm flipH="1" flipV="1">
              <a:off x="7719873" y="1405827"/>
              <a:ext cx="1234050" cy="10771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54D6B9D2-7B85-6CF4-E461-CF07808FF163}"/>
                </a:ext>
              </a:extLst>
            </p:cNvPr>
            <p:cNvSpPr/>
            <p:nvPr/>
          </p:nvSpPr>
          <p:spPr>
            <a:xfrm>
              <a:off x="7996904" y="1576321"/>
              <a:ext cx="340962" cy="371958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X</a:t>
              </a:r>
              <a:endParaRPr kumimoji="1" lang="zh-CN" altLang="en-US" dirty="0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9FDC991C-07AB-68AD-C686-8659C37580C0}"/>
                </a:ext>
              </a:extLst>
            </p:cNvPr>
            <p:cNvSpPr/>
            <p:nvPr/>
          </p:nvSpPr>
          <p:spPr>
            <a:xfrm>
              <a:off x="6966972" y="1131077"/>
              <a:ext cx="4448013" cy="447126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3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431BEED9-156B-B2CE-5519-C28D245F2653}"/>
              </a:ext>
            </a:extLst>
          </p:cNvPr>
          <p:cNvGrpSpPr/>
          <p:nvPr/>
        </p:nvGrpSpPr>
        <p:grpSpPr>
          <a:xfrm>
            <a:off x="5344987" y="1148882"/>
            <a:ext cx="6154055" cy="4813305"/>
            <a:chOff x="-346025" y="368265"/>
            <a:chExt cx="7296793" cy="6012309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AEAF5EF9-77D3-3DB1-37A3-112ED098F357}"/>
                </a:ext>
              </a:extLst>
            </p:cNvPr>
            <p:cNvSpPr/>
            <p:nvPr/>
          </p:nvSpPr>
          <p:spPr>
            <a:xfrm>
              <a:off x="2185043" y="1169592"/>
              <a:ext cx="4448013" cy="447126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罐形 5">
              <a:extLst>
                <a:ext uri="{FF2B5EF4-FFF2-40B4-BE49-F238E27FC236}">
                  <a16:creationId xmlns:a16="http://schemas.microsoft.com/office/drawing/2014/main" id="{55939004-B947-2E41-2DE7-A0442FD4CFDB}"/>
                </a:ext>
              </a:extLst>
            </p:cNvPr>
            <p:cNvSpPr/>
            <p:nvPr/>
          </p:nvSpPr>
          <p:spPr>
            <a:xfrm>
              <a:off x="3095567" y="2063933"/>
              <a:ext cx="1313481" cy="1720312"/>
            </a:xfrm>
            <a:prstGeom prst="ca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3" name="直线箭头连接符 22">
              <a:extLst>
                <a:ext uri="{FF2B5EF4-FFF2-40B4-BE49-F238E27FC236}">
                  <a16:creationId xmlns:a16="http://schemas.microsoft.com/office/drawing/2014/main" id="{CB0DF458-40F8-770D-A43F-8B6B756B942A}"/>
                </a:ext>
              </a:extLst>
            </p:cNvPr>
            <p:cNvCxnSpPr>
              <a:endCxn id="21" idx="4"/>
            </p:cNvCxnSpPr>
            <p:nvPr/>
          </p:nvCxnSpPr>
          <p:spPr>
            <a:xfrm flipV="1">
              <a:off x="4409049" y="5640853"/>
              <a:ext cx="1" cy="739721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箭头连接符 23">
              <a:extLst>
                <a:ext uri="{FF2B5EF4-FFF2-40B4-BE49-F238E27FC236}">
                  <a16:creationId xmlns:a16="http://schemas.microsoft.com/office/drawing/2014/main" id="{FDD3C044-BF99-AD25-CA48-25E1CE39F70C}"/>
                </a:ext>
              </a:extLst>
            </p:cNvPr>
            <p:cNvCxnSpPr/>
            <p:nvPr/>
          </p:nvCxnSpPr>
          <p:spPr>
            <a:xfrm flipV="1">
              <a:off x="4409048" y="442505"/>
              <a:ext cx="1" cy="739721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肘形连接符 24">
              <a:extLst>
                <a:ext uri="{FF2B5EF4-FFF2-40B4-BE49-F238E27FC236}">
                  <a16:creationId xmlns:a16="http://schemas.microsoft.com/office/drawing/2014/main" id="{F90DE4BC-378A-B70A-051E-DE99B444B554}"/>
                </a:ext>
              </a:extLst>
            </p:cNvPr>
            <p:cNvCxnSpPr/>
            <p:nvPr/>
          </p:nvCxnSpPr>
          <p:spPr>
            <a:xfrm rot="16200000" flipH="1">
              <a:off x="4206440" y="3299116"/>
              <a:ext cx="172742" cy="1143000"/>
            </a:xfrm>
            <a:prstGeom prst="bentConnector3">
              <a:avLst>
                <a:gd name="adj1" fmla="val 232336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肘形连接符 25">
              <a:extLst>
                <a:ext uri="{FF2B5EF4-FFF2-40B4-BE49-F238E27FC236}">
                  <a16:creationId xmlns:a16="http://schemas.microsoft.com/office/drawing/2014/main" id="{88E747BE-2B2C-9114-BC72-84057F36E6DE}"/>
                </a:ext>
              </a:extLst>
            </p:cNvPr>
            <p:cNvCxnSpPr/>
            <p:nvPr/>
          </p:nvCxnSpPr>
          <p:spPr>
            <a:xfrm rot="16200000" flipV="1">
              <a:off x="4293135" y="3009006"/>
              <a:ext cx="660939" cy="491106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CA66DF78-A996-78D9-D2B0-6D8A2684D38B}"/>
                </a:ext>
              </a:extLst>
            </p:cNvPr>
            <p:cNvSpPr/>
            <p:nvPr/>
          </p:nvSpPr>
          <p:spPr>
            <a:xfrm>
              <a:off x="4693830" y="3585029"/>
              <a:ext cx="340962" cy="371958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X</a:t>
              </a:r>
              <a:endParaRPr kumimoji="1" lang="zh-CN" altLang="en-US" dirty="0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4F2D4932-C36F-40F7-E12D-44C37A104FB0}"/>
                </a:ext>
              </a:extLst>
            </p:cNvPr>
            <p:cNvSpPr/>
            <p:nvPr/>
          </p:nvSpPr>
          <p:spPr>
            <a:xfrm>
              <a:off x="4044840" y="4489459"/>
              <a:ext cx="578764" cy="581187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任意形状 28">
              <a:extLst>
                <a:ext uri="{FF2B5EF4-FFF2-40B4-BE49-F238E27FC236}">
                  <a16:creationId xmlns:a16="http://schemas.microsoft.com/office/drawing/2014/main" id="{86F6485F-09A8-AC85-CF90-05F02DE63C03}"/>
                </a:ext>
              </a:extLst>
            </p:cNvPr>
            <p:cNvSpPr/>
            <p:nvPr/>
          </p:nvSpPr>
          <p:spPr>
            <a:xfrm>
              <a:off x="4287467" y="5047398"/>
              <a:ext cx="129333" cy="557939"/>
            </a:xfrm>
            <a:custGeom>
              <a:avLst/>
              <a:gdLst>
                <a:gd name="connsiteX0" fmla="*/ 129333 w 129333"/>
                <a:gd name="connsiteY0" fmla="*/ 557939 h 557939"/>
                <a:gd name="connsiteX1" fmla="*/ 5346 w 129333"/>
                <a:gd name="connsiteY1" fmla="*/ 309966 h 557939"/>
                <a:gd name="connsiteX2" fmla="*/ 20845 w 129333"/>
                <a:gd name="connsiteY2" fmla="*/ 0 h 557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33" h="557939">
                  <a:moveTo>
                    <a:pt x="129333" y="557939"/>
                  </a:moveTo>
                  <a:cubicBezTo>
                    <a:pt x="76380" y="480447"/>
                    <a:pt x="23427" y="402956"/>
                    <a:pt x="5346" y="309966"/>
                  </a:cubicBezTo>
                  <a:cubicBezTo>
                    <a:pt x="-12735" y="216976"/>
                    <a:pt x="20845" y="0"/>
                    <a:pt x="20845" y="0"/>
                  </a:cubicBezTo>
                </a:path>
              </a:pathLst>
            </a:custGeom>
            <a:noFill/>
            <a:ln>
              <a:solidFill>
                <a:srgbClr val="0070C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任意形状 29">
              <a:extLst>
                <a:ext uri="{FF2B5EF4-FFF2-40B4-BE49-F238E27FC236}">
                  <a16:creationId xmlns:a16="http://schemas.microsoft.com/office/drawing/2014/main" id="{ACBC60B2-191B-3ACF-5C04-D0F576867690}"/>
                </a:ext>
              </a:extLst>
            </p:cNvPr>
            <p:cNvSpPr/>
            <p:nvPr/>
          </p:nvSpPr>
          <p:spPr>
            <a:xfrm>
              <a:off x="4137830" y="4619903"/>
              <a:ext cx="340963" cy="365502"/>
            </a:xfrm>
            <a:custGeom>
              <a:avLst/>
              <a:gdLst>
                <a:gd name="connsiteX0" fmla="*/ 0 w 340963"/>
                <a:gd name="connsiteY0" fmla="*/ 365502 h 365502"/>
                <a:gd name="connsiteX1" fmla="*/ 185980 w 340963"/>
                <a:gd name="connsiteY1" fmla="*/ 272512 h 365502"/>
                <a:gd name="connsiteX2" fmla="*/ 232475 w 340963"/>
                <a:gd name="connsiteY2" fmla="*/ 24539 h 365502"/>
                <a:gd name="connsiteX3" fmla="*/ 340963 w 340963"/>
                <a:gd name="connsiteY3" fmla="*/ 9041 h 365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63" h="365502">
                  <a:moveTo>
                    <a:pt x="0" y="365502"/>
                  </a:moveTo>
                  <a:cubicBezTo>
                    <a:pt x="73617" y="347420"/>
                    <a:pt x="147234" y="329339"/>
                    <a:pt x="185980" y="272512"/>
                  </a:cubicBezTo>
                  <a:cubicBezTo>
                    <a:pt x="224726" y="215685"/>
                    <a:pt x="206645" y="68451"/>
                    <a:pt x="232475" y="24539"/>
                  </a:cubicBezTo>
                  <a:cubicBezTo>
                    <a:pt x="258305" y="-19373"/>
                    <a:pt x="340963" y="9041"/>
                    <a:pt x="340963" y="9041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任意形状 30">
              <a:extLst>
                <a:ext uri="{FF2B5EF4-FFF2-40B4-BE49-F238E27FC236}">
                  <a16:creationId xmlns:a16="http://schemas.microsoft.com/office/drawing/2014/main" id="{A164A847-EAC3-8E3D-59D2-9B0673F77C7F}"/>
                </a:ext>
              </a:extLst>
            </p:cNvPr>
            <p:cNvSpPr/>
            <p:nvPr/>
          </p:nvSpPr>
          <p:spPr>
            <a:xfrm>
              <a:off x="4602779" y="3838530"/>
              <a:ext cx="946892" cy="1011010"/>
            </a:xfrm>
            <a:custGeom>
              <a:avLst/>
              <a:gdLst>
                <a:gd name="connsiteX0" fmla="*/ 0 w 946892"/>
                <a:gd name="connsiteY0" fmla="*/ 976394 h 1011010"/>
                <a:gd name="connsiteX1" fmla="*/ 557939 w 946892"/>
                <a:gd name="connsiteY1" fmla="*/ 960895 h 1011010"/>
                <a:gd name="connsiteX2" fmla="*/ 945397 w 946892"/>
                <a:gd name="connsiteY2" fmla="*/ 495946 h 1011010"/>
                <a:gd name="connsiteX3" fmla="*/ 418455 w 946892"/>
                <a:gd name="connsiteY3" fmla="*/ 0 h 1011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6892" h="1011010">
                  <a:moveTo>
                    <a:pt x="0" y="976394"/>
                  </a:moveTo>
                  <a:cubicBezTo>
                    <a:pt x="200186" y="1008682"/>
                    <a:pt x="400373" y="1040970"/>
                    <a:pt x="557939" y="960895"/>
                  </a:cubicBezTo>
                  <a:cubicBezTo>
                    <a:pt x="715505" y="880820"/>
                    <a:pt x="968644" y="656095"/>
                    <a:pt x="945397" y="495946"/>
                  </a:cubicBezTo>
                  <a:cubicBezTo>
                    <a:pt x="922150" y="335797"/>
                    <a:pt x="418455" y="0"/>
                    <a:pt x="418455" y="0"/>
                  </a:cubicBezTo>
                </a:path>
              </a:pathLst>
            </a:custGeom>
            <a:noFill/>
            <a:ln>
              <a:solidFill>
                <a:srgbClr val="0070C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任意形状 31">
              <a:extLst>
                <a:ext uri="{FF2B5EF4-FFF2-40B4-BE49-F238E27FC236}">
                  <a16:creationId xmlns:a16="http://schemas.microsoft.com/office/drawing/2014/main" id="{6657F767-2F15-5F40-6D11-749EEF6A5718}"/>
                </a:ext>
              </a:extLst>
            </p:cNvPr>
            <p:cNvSpPr/>
            <p:nvPr/>
          </p:nvSpPr>
          <p:spPr>
            <a:xfrm>
              <a:off x="-346025" y="3218598"/>
              <a:ext cx="2510726" cy="272440"/>
            </a:xfrm>
            <a:custGeom>
              <a:avLst/>
              <a:gdLst>
                <a:gd name="connsiteX0" fmla="*/ 0 w 2510726"/>
                <a:gd name="connsiteY0" fmla="*/ 697545 h 697545"/>
                <a:gd name="connsiteX1" fmla="*/ 1177871 w 2510726"/>
                <a:gd name="connsiteY1" fmla="*/ 122 h 697545"/>
                <a:gd name="connsiteX2" fmla="*/ 2510726 w 2510726"/>
                <a:gd name="connsiteY2" fmla="*/ 635552 h 69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10726" h="697545">
                  <a:moveTo>
                    <a:pt x="0" y="697545"/>
                  </a:moveTo>
                  <a:cubicBezTo>
                    <a:pt x="379708" y="353999"/>
                    <a:pt x="759417" y="10454"/>
                    <a:pt x="1177871" y="122"/>
                  </a:cubicBezTo>
                  <a:cubicBezTo>
                    <a:pt x="1596325" y="-10210"/>
                    <a:pt x="2510726" y="635552"/>
                    <a:pt x="2510726" y="635552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任意形状 32">
              <a:extLst>
                <a:ext uri="{FF2B5EF4-FFF2-40B4-BE49-F238E27FC236}">
                  <a16:creationId xmlns:a16="http://schemas.microsoft.com/office/drawing/2014/main" id="{89D76789-B180-3B0A-0DCD-749E0840F6D6}"/>
                </a:ext>
              </a:extLst>
            </p:cNvPr>
            <p:cNvSpPr/>
            <p:nvPr/>
          </p:nvSpPr>
          <p:spPr>
            <a:xfrm>
              <a:off x="2216040" y="3513066"/>
              <a:ext cx="1844299" cy="1270861"/>
            </a:xfrm>
            <a:custGeom>
              <a:avLst/>
              <a:gdLst>
                <a:gd name="connsiteX0" fmla="*/ 0 w 1844299"/>
                <a:gd name="connsiteY0" fmla="*/ 0 h 1270861"/>
                <a:gd name="connsiteX1" fmla="*/ 449451 w 1844299"/>
                <a:gd name="connsiteY1" fmla="*/ 294468 h 1270861"/>
                <a:gd name="connsiteX2" fmla="*/ 1038387 w 1844299"/>
                <a:gd name="connsiteY2" fmla="*/ 945397 h 1270861"/>
                <a:gd name="connsiteX3" fmla="*/ 1472339 w 1844299"/>
                <a:gd name="connsiteY3" fmla="*/ 1208868 h 1270861"/>
                <a:gd name="connsiteX4" fmla="*/ 1844299 w 1844299"/>
                <a:gd name="connsiteY4" fmla="*/ 1270861 h 127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4299" h="1270861">
                  <a:moveTo>
                    <a:pt x="0" y="0"/>
                  </a:moveTo>
                  <a:cubicBezTo>
                    <a:pt x="138193" y="68451"/>
                    <a:pt x="276387" y="136902"/>
                    <a:pt x="449451" y="294468"/>
                  </a:cubicBezTo>
                  <a:cubicBezTo>
                    <a:pt x="622515" y="452034"/>
                    <a:pt x="867906" y="792997"/>
                    <a:pt x="1038387" y="945397"/>
                  </a:cubicBezTo>
                  <a:cubicBezTo>
                    <a:pt x="1208868" y="1097797"/>
                    <a:pt x="1338020" y="1154624"/>
                    <a:pt x="1472339" y="1208868"/>
                  </a:cubicBezTo>
                  <a:cubicBezTo>
                    <a:pt x="1606658" y="1263112"/>
                    <a:pt x="1844299" y="1270861"/>
                    <a:pt x="1844299" y="1270861"/>
                  </a:cubicBezTo>
                </a:path>
              </a:pathLst>
            </a:custGeom>
            <a:noFill/>
            <a:ln>
              <a:solidFill>
                <a:srgbClr val="0070C0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3BA778D1-1620-F9D1-4F3B-D167423E3C7E}"/>
                </a:ext>
              </a:extLst>
            </p:cNvPr>
            <p:cNvSpPr txBox="1"/>
            <p:nvPr/>
          </p:nvSpPr>
          <p:spPr>
            <a:xfrm>
              <a:off x="679124" y="3711012"/>
              <a:ext cx="12553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h(t-1)</a:t>
              </a:r>
              <a:endParaRPr kumimoji="1" lang="zh-CN" altLang="en-US" dirty="0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B23A947A-8D8F-8D9B-86C8-54448A939244}"/>
                </a:ext>
              </a:extLst>
            </p:cNvPr>
            <p:cNvSpPr txBox="1"/>
            <p:nvPr/>
          </p:nvSpPr>
          <p:spPr>
            <a:xfrm>
              <a:off x="4652169" y="5905500"/>
              <a:ext cx="12553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x</a:t>
              </a:r>
              <a:r>
                <a:rPr kumimoji="1" lang="en-US" altLang="zh-CN" baseline="-25000" dirty="0"/>
                <a:t>i</a:t>
              </a:r>
              <a:r>
                <a:rPr kumimoji="1" lang="en-US" altLang="zh-CN" dirty="0"/>
                <a:t>(t)</a:t>
              </a:r>
              <a:endParaRPr kumimoji="1" lang="zh-CN" altLang="en-US" baseline="-25000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62CDCC66-8DA2-DDA0-681F-173E3CCF0284}"/>
                </a:ext>
              </a:extLst>
            </p:cNvPr>
            <p:cNvSpPr txBox="1"/>
            <p:nvPr/>
          </p:nvSpPr>
          <p:spPr>
            <a:xfrm>
              <a:off x="4679083" y="368265"/>
              <a:ext cx="1255363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h</a:t>
              </a:r>
              <a:r>
                <a:rPr kumimoji="1" lang="en-US" altLang="zh-CN" baseline="-25000" dirty="0"/>
                <a:t>i</a:t>
              </a:r>
              <a:r>
                <a:rPr kumimoji="1" lang="en-US" altLang="zh-CN" dirty="0"/>
                <a:t>(t)</a:t>
              </a:r>
              <a:endParaRPr kumimoji="1" lang="zh-CN" altLang="en-US" baseline="-25000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816B585E-E829-C4D0-E5E0-C0E86A871885}"/>
                </a:ext>
              </a:extLst>
            </p:cNvPr>
            <p:cNvSpPr txBox="1"/>
            <p:nvPr/>
          </p:nvSpPr>
          <p:spPr>
            <a:xfrm>
              <a:off x="4407110" y="2475976"/>
              <a:ext cx="2543658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c</a:t>
              </a:r>
              <a:r>
                <a:rPr kumimoji="1" lang="en-US" altLang="zh-CN" baseline="-25000" dirty="0"/>
                <a:t>i</a:t>
              </a:r>
              <a:r>
                <a:rPr kumimoji="1" lang="en-US" altLang="zh-CN" dirty="0"/>
                <a:t>(t)=f</a:t>
              </a:r>
              <a:r>
                <a:rPr kumimoji="1" lang="en-US" altLang="zh-CN" baseline="-25000" dirty="0"/>
                <a:t>i</a:t>
              </a:r>
              <a:r>
                <a:rPr kumimoji="1" lang="en-US" altLang="zh-CN" dirty="0"/>
                <a:t>(t) * c</a:t>
              </a:r>
              <a:r>
                <a:rPr kumimoji="1" lang="en-US" altLang="zh-CN" baseline="-25000" dirty="0"/>
                <a:t>i</a:t>
              </a:r>
              <a:r>
                <a:rPr kumimoji="1" lang="en-US" altLang="zh-CN" dirty="0"/>
                <a:t>(t-1)</a:t>
              </a:r>
              <a:endParaRPr kumimoji="1" lang="zh-CN" altLang="en-US" baseline="-25000" dirty="0"/>
            </a:p>
            <a:p>
              <a:endParaRPr kumimoji="1" lang="zh-CN" altLang="en-US" baseline="-25000" dirty="0"/>
            </a:p>
          </p:txBody>
        </p:sp>
      </p:grp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B3E761FE-3CAD-2119-CAA0-38A1FD3D75BC}"/>
              </a:ext>
            </a:extLst>
          </p:cNvPr>
          <p:cNvCxnSpPr>
            <a:cxnSpLocks/>
          </p:cNvCxnSpPr>
          <p:nvPr/>
        </p:nvCxnSpPr>
        <p:spPr>
          <a:xfrm flipV="1">
            <a:off x="3841903" y="2041869"/>
            <a:ext cx="2038158" cy="17831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连接符 42">
            <a:extLst>
              <a:ext uri="{FF2B5EF4-FFF2-40B4-BE49-F238E27FC236}">
                <a16:creationId xmlns:a16="http://schemas.microsoft.com/office/drawing/2014/main" id="{34F4527A-A6F6-A0B7-FCC6-17B317EF43C1}"/>
              </a:ext>
            </a:extLst>
          </p:cNvPr>
          <p:cNvCxnSpPr>
            <a:cxnSpLocks/>
          </p:cNvCxnSpPr>
          <p:nvPr/>
        </p:nvCxnSpPr>
        <p:spPr>
          <a:xfrm>
            <a:off x="3665140" y="4516689"/>
            <a:ext cx="2067938" cy="917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9394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4661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AA09299-D034-B77B-50DB-3FB624D51B20}"/>
              </a:ext>
            </a:extLst>
          </p:cNvPr>
          <p:cNvGrpSpPr/>
          <p:nvPr/>
        </p:nvGrpSpPr>
        <p:grpSpPr>
          <a:xfrm>
            <a:off x="9887620" y="6272698"/>
            <a:ext cx="1730076" cy="504431"/>
            <a:chOff x="9887620" y="6272698"/>
            <a:chExt cx="1730076" cy="504431"/>
          </a:xfrm>
        </p:grpSpPr>
        <p:pic>
          <p:nvPicPr>
            <p:cNvPr id="5" name="pattern_logo1.png" descr="pattern_logo1.png">
              <a:extLst>
                <a:ext uri="{FF2B5EF4-FFF2-40B4-BE49-F238E27FC236}">
                  <a16:creationId xmlns:a16="http://schemas.microsoft.com/office/drawing/2014/main" id="{5D498764-8A69-7D1F-2186-54D9E16CE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87620" y="6272698"/>
              <a:ext cx="523538" cy="50443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6" name="text.png" descr="text.png">
              <a:extLst>
                <a:ext uri="{FF2B5EF4-FFF2-40B4-BE49-F238E27FC236}">
                  <a16:creationId xmlns:a16="http://schemas.microsoft.com/office/drawing/2014/main" id="{9804D176-958F-94C9-CA76-6B0091760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22843" y="6272698"/>
              <a:ext cx="1194853" cy="50443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B6122B78-0ED5-7621-80A2-E0DE200B95C5}"/>
              </a:ext>
            </a:extLst>
          </p:cNvPr>
          <p:cNvGrpSpPr/>
          <p:nvPr/>
        </p:nvGrpSpPr>
        <p:grpSpPr>
          <a:xfrm>
            <a:off x="448829" y="1591660"/>
            <a:ext cx="3885050" cy="3889496"/>
            <a:chOff x="6966972" y="1131077"/>
            <a:chExt cx="4650724" cy="4471261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E13DA98-9D0A-E88E-59F1-89FABD540A7C}"/>
                </a:ext>
              </a:extLst>
            </p:cNvPr>
            <p:cNvSpPr txBox="1"/>
            <p:nvPr/>
          </p:nvSpPr>
          <p:spPr>
            <a:xfrm>
              <a:off x="10439825" y="3887775"/>
              <a:ext cx="117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/>
                <a:t>遗忘门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19C088A-FB7A-B3AC-54D1-360B70F58618}"/>
                </a:ext>
              </a:extLst>
            </p:cNvPr>
            <p:cNvSpPr txBox="1"/>
            <p:nvPr/>
          </p:nvSpPr>
          <p:spPr>
            <a:xfrm>
              <a:off x="7612352" y="5104797"/>
              <a:ext cx="117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输入门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417FDC6-826D-6915-0615-0265E78BFBCC}"/>
                </a:ext>
              </a:extLst>
            </p:cNvPr>
            <p:cNvSpPr txBox="1"/>
            <p:nvPr/>
          </p:nvSpPr>
          <p:spPr>
            <a:xfrm>
              <a:off x="8432792" y="1567269"/>
              <a:ext cx="1177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输出门</a:t>
              </a:r>
            </a:p>
          </p:txBody>
        </p:sp>
        <p:sp>
          <p:nvSpPr>
            <p:cNvPr id="2" name="罐形 12">
              <a:extLst>
                <a:ext uri="{FF2B5EF4-FFF2-40B4-BE49-F238E27FC236}">
                  <a16:creationId xmlns:a16="http://schemas.microsoft.com/office/drawing/2014/main" id="{AF5A22C7-D477-A1EF-7A15-412368E2D9EC}"/>
                </a:ext>
              </a:extLst>
            </p:cNvPr>
            <p:cNvSpPr/>
            <p:nvPr/>
          </p:nvSpPr>
          <p:spPr>
            <a:xfrm>
              <a:off x="8328179" y="2366679"/>
              <a:ext cx="1313481" cy="1720312"/>
            </a:xfrm>
            <a:prstGeom prst="ca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4" name="肘形连接符 3">
              <a:extLst>
                <a:ext uri="{FF2B5EF4-FFF2-40B4-BE49-F238E27FC236}">
                  <a16:creationId xmlns:a16="http://schemas.microsoft.com/office/drawing/2014/main" id="{17227528-E78E-3B92-E14F-C981D3C31D80}"/>
                </a:ext>
              </a:extLst>
            </p:cNvPr>
            <p:cNvCxnSpPr/>
            <p:nvPr/>
          </p:nvCxnSpPr>
          <p:spPr>
            <a:xfrm rot="16200000" flipH="1">
              <a:off x="9439052" y="3601862"/>
              <a:ext cx="172742" cy="1143000"/>
            </a:xfrm>
            <a:prstGeom prst="bentConnector3">
              <a:avLst>
                <a:gd name="adj1" fmla="val 232336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肘形连接符 8">
              <a:extLst>
                <a:ext uri="{FF2B5EF4-FFF2-40B4-BE49-F238E27FC236}">
                  <a16:creationId xmlns:a16="http://schemas.microsoft.com/office/drawing/2014/main" id="{21534303-A7DE-F458-AD35-44FF9D9002D7}"/>
                </a:ext>
              </a:extLst>
            </p:cNvPr>
            <p:cNvCxnSpPr/>
            <p:nvPr/>
          </p:nvCxnSpPr>
          <p:spPr>
            <a:xfrm rot="16200000" flipV="1">
              <a:off x="9525747" y="3311752"/>
              <a:ext cx="660939" cy="491106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D1BC534-0F68-A000-E8AB-5A658CBB50A0}"/>
                </a:ext>
              </a:extLst>
            </p:cNvPr>
            <p:cNvSpPr/>
            <p:nvPr/>
          </p:nvSpPr>
          <p:spPr>
            <a:xfrm>
              <a:off x="9926442" y="3887775"/>
              <a:ext cx="340962" cy="371958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X</a:t>
              </a:r>
              <a:endParaRPr kumimoji="1" lang="zh-CN" altLang="en-US" dirty="0"/>
            </a:p>
          </p:txBody>
        </p: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4E6F4306-3D24-EA8A-C547-A247C504F11A}"/>
                </a:ext>
              </a:extLst>
            </p:cNvPr>
            <p:cNvCxnSpPr/>
            <p:nvPr/>
          </p:nvCxnSpPr>
          <p:spPr>
            <a:xfrm flipV="1">
              <a:off x="7495147" y="4086991"/>
              <a:ext cx="1131376" cy="10151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5F845391-3E6E-00A2-CEA1-12DFC49A96CA}"/>
                </a:ext>
              </a:extLst>
            </p:cNvPr>
            <p:cNvSpPr/>
            <p:nvPr/>
          </p:nvSpPr>
          <p:spPr>
            <a:xfrm>
              <a:off x="7719873" y="4594581"/>
              <a:ext cx="340962" cy="371958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X</a:t>
              </a:r>
              <a:endParaRPr kumimoji="1" lang="zh-CN" altLang="en-US" dirty="0"/>
            </a:p>
          </p:txBody>
        </p:sp>
        <p:cxnSp>
          <p:nvCxnSpPr>
            <p:cNvPr id="17" name="直线箭头连接符 16">
              <a:extLst>
                <a:ext uri="{FF2B5EF4-FFF2-40B4-BE49-F238E27FC236}">
                  <a16:creationId xmlns:a16="http://schemas.microsoft.com/office/drawing/2014/main" id="{A4DE9D62-5A99-05EF-F00F-80E07286A584}"/>
                </a:ext>
              </a:extLst>
            </p:cNvPr>
            <p:cNvCxnSpPr/>
            <p:nvPr/>
          </p:nvCxnSpPr>
          <p:spPr>
            <a:xfrm flipH="1" flipV="1">
              <a:off x="7719873" y="1405827"/>
              <a:ext cx="1234050" cy="10771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54D6B9D2-7B85-6CF4-E461-CF07808FF163}"/>
                </a:ext>
              </a:extLst>
            </p:cNvPr>
            <p:cNvSpPr/>
            <p:nvPr/>
          </p:nvSpPr>
          <p:spPr>
            <a:xfrm>
              <a:off x="7996904" y="1576321"/>
              <a:ext cx="340962" cy="371958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X</a:t>
              </a:r>
              <a:endParaRPr kumimoji="1" lang="zh-CN" altLang="en-US" dirty="0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9FDC991C-07AB-68AD-C686-8659C37580C0}"/>
                </a:ext>
              </a:extLst>
            </p:cNvPr>
            <p:cNvSpPr/>
            <p:nvPr/>
          </p:nvSpPr>
          <p:spPr>
            <a:xfrm>
              <a:off x="6966972" y="1131077"/>
              <a:ext cx="4448013" cy="447126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3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15B1BD58-FF49-C0CD-849E-C459DD5CDB9F}"/>
                  </a:ext>
                </a:extLst>
              </p:cNvPr>
              <p:cNvSpPr txBox="1"/>
              <p:nvPr/>
            </p:nvSpPr>
            <p:spPr>
              <a:xfrm>
                <a:off x="5850756" y="2252602"/>
                <a:ext cx="4953472" cy="17585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𝑜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∗</m:t>
                      </m:r>
                      <m:func>
                        <m:func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800" b="0" i="0" smtClean="0">
                              <a:latin typeface="Cambria Math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b="0" i="1" smtClean="0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kumimoji="1" lang="en-US" altLang="zh-CN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𝑡</m:t>
                          </m:r>
                          <m:r>
                            <a:rPr kumimoji="1" lang="en-US" altLang="zh-CN" sz="2800" i="1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sz="2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800" i="1">
                          <a:latin typeface="Cambria Math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𝑖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∗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en-US" altLang="zh-CN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800" i="1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sz="2800">
                          <a:latin typeface="Cambria Math" charset="0"/>
                        </a:rPr>
                        <m:t>tanh</m:t>
                      </m:r>
                      <m:r>
                        <a:rPr kumimoji="1" lang="en-US" altLang="zh-CN" sz="2800" i="1">
                          <a:latin typeface="Cambria Math" charset="0"/>
                        </a:rPr>
                        <m:t>⁡(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𝑖𝑔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800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h𝑐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800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𝑔</m:t>
                          </m:r>
                        </m:sub>
                      </m:sSub>
                      <m:r>
                        <a:rPr kumimoji="1" lang="en-US" altLang="zh-CN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  <a:p>
                <a:endParaRPr kumimoji="1" lang="en-US" altLang="zh-CN" sz="2800" b="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15B1BD58-FF49-C0CD-849E-C459DD5CD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756" y="2252602"/>
                <a:ext cx="4953472" cy="1758558"/>
              </a:xfrm>
              <a:prstGeom prst="rect">
                <a:avLst/>
              </a:prstGeom>
              <a:blipFill>
                <a:blip r:embed="rId5"/>
                <a:stretch>
                  <a:fillRect l="-1023" r="-20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EC58DFA9-DA7A-D444-3467-4E355374B89B}"/>
                  </a:ext>
                </a:extLst>
              </p:cNvPr>
              <p:cNvSpPr txBox="1"/>
              <p:nvPr/>
            </p:nvSpPr>
            <p:spPr>
              <a:xfrm>
                <a:off x="5922090" y="3989678"/>
                <a:ext cx="4789324" cy="13271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𝑖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𝑡</m:t>
                          </m:r>
                          <m:r>
                            <a:rPr kumimoji="1" lang="en-US" altLang="zh-CN" sz="2800" i="1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sz="28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r>
                        <a:rPr kumimoji="1" lang="en-US" altLang="zh-CN" sz="2800" b="0" i="1" smtClean="0">
                          <a:latin typeface="Cambria Math" charset="0"/>
                        </a:rPr>
                        <m:t>⁡(</m:t>
                      </m:r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𝑖𝑖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h𝑖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CN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𝑡</m:t>
                          </m:r>
                          <m:r>
                            <a:rPr kumimoji="1" lang="en-US" altLang="zh-CN" sz="2800" i="1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sz="28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r>
                        <a:rPr kumimoji="1" lang="en-US" altLang="zh-CN" sz="2800" i="1">
                          <a:latin typeface="Cambria Math" charset="0"/>
                        </a:rPr>
                        <m:t>⁡(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800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h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800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𝑓</m:t>
                          </m:r>
                        </m:sub>
                      </m:sSub>
                      <m:r>
                        <a:rPr kumimoji="1" lang="en-US" altLang="zh-CN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CN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𝑜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𝑡</m:t>
                          </m:r>
                          <m:r>
                            <a:rPr kumimoji="1" lang="en-US" altLang="zh-CN" sz="2800" i="1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sz="28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CN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r>
                        <a:rPr kumimoji="1" lang="en-US" altLang="zh-CN" sz="2800" i="1">
                          <a:latin typeface="Cambria Math" charset="0"/>
                        </a:rPr>
                        <m:t>⁡(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𝑜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800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h</m:t>
                          </m:r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𝑜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800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charset="0"/>
                            </a:rPr>
                            <m:t>𝑜</m:t>
                          </m:r>
                        </m:sub>
                      </m:sSub>
                      <m:r>
                        <a:rPr kumimoji="1" lang="en-US" altLang="zh-CN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en-US" altLang="zh-CN" sz="2800" b="0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EC58DFA9-DA7A-D444-3467-4E355374B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090" y="3989678"/>
                <a:ext cx="4789324" cy="1327158"/>
              </a:xfrm>
              <a:prstGeom prst="rect">
                <a:avLst/>
              </a:prstGeom>
              <a:blipFill>
                <a:blip r:embed="rId6"/>
                <a:stretch>
                  <a:fillRect l="-1852" t="-1887" r="-2116"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64090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中文处理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分词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13D31F8-8006-2CA2-1712-5B284AC1D280}"/>
              </a:ext>
            </a:extLst>
          </p:cNvPr>
          <p:cNvSpPr txBox="1"/>
          <p:nvPr/>
        </p:nvSpPr>
        <p:spPr>
          <a:xfrm>
            <a:off x="635619" y="1824924"/>
            <a:ext cx="27893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sz="2400" dirty="0"/>
              <a:t>结巴分词：</a:t>
            </a:r>
            <a:r>
              <a:rPr lang="zh-CN" altLang="en-US" sz="2400" dirty="0"/>
              <a:t>做最好的</a:t>
            </a:r>
            <a:r>
              <a:rPr lang="en-US" altLang="zh-CN" sz="2400" dirty="0"/>
              <a:t>Python</a:t>
            </a:r>
            <a:r>
              <a:rPr lang="zh-CN" altLang="en-US" sz="2400" dirty="0"/>
              <a:t>中文分词组件 </a:t>
            </a:r>
            <a:r>
              <a:rPr lang="en-US" altLang="zh-CN" sz="2400" dirty="0"/>
              <a:t>“</a:t>
            </a:r>
            <a:r>
              <a:rPr lang="en-US" altLang="zh-CN" sz="2400" dirty="0" err="1"/>
              <a:t>Jieba</a:t>
            </a:r>
            <a:r>
              <a:rPr lang="en-US" altLang="zh-CN" sz="2400" dirty="0"/>
              <a:t>”</a:t>
            </a:r>
            <a:endParaRPr lang="zh-CN" alt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err="1"/>
              <a:t>Lst</a:t>
            </a:r>
            <a:r>
              <a:rPr lang="en-US" altLang="zh-CN" sz="2400" dirty="0"/>
              <a:t>=</a:t>
            </a:r>
            <a:r>
              <a:rPr lang="en-US" altLang="zh-CN" sz="2400" dirty="0" err="1"/>
              <a:t>lcut</a:t>
            </a:r>
            <a:r>
              <a:rPr lang="en-US" altLang="zh-CN" sz="2400" dirty="0"/>
              <a:t>(‘’) </a:t>
            </a:r>
            <a:endParaRPr kumimoji="1"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EB3A89-F1B2-B3D8-B3D9-FC4F912C5A3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6455" y="1215038"/>
            <a:ext cx="7639117" cy="435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9990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如何输入单词？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Training Word2vec using gensim. Word2vec is a method to create word ...">
            <a:extLst>
              <a:ext uri="{FF2B5EF4-FFF2-40B4-BE49-F238E27FC236}">
                <a16:creationId xmlns:a16="http://schemas.microsoft.com/office/drawing/2014/main" id="{5B8C0E61-6E47-4A2B-50C2-A1DE4F888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384" y="1018109"/>
            <a:ext cx="6294618" cy="47005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内容占位符 6">
            <a:extLst>
              <a:ext uri="{FF2B5EF4-FFF2-40B4-BE49-F238E27FC236}">
                <a16:creationId xmlns:a16="http://schemas.microsoft.com/office/drawing/2014/main" id="{32869336-218F-C20C-4E5E-FAAD560FC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998" y="2312256"/>
            <a:ext cx="4864088" cy="233785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066FD73-7095-AFC9-0274-539BADD88790}"/>
              </a:ext>
            </a:extLst>
          </p:cNvPr>
          <p:cNvSpPr txBox="1"/>
          <p:nvPr/>
        </p:nvSpPr>
        <p:spPr>
          <a:xfrm>
            <a:off x="2040382" y="1566341"/>
            <a:ext cx="1159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词嵌入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D28EA2-628B-1604-5266-C5E06C6A6D22}"/>
              </a:ext>
            </a:extLst>
          </p:cNvPr>
          <p:cNvSpPr txBox="1"/>
          <p:nvPr/>
        </p:nvSpPr>
        <p:spPr>
          <a:xfrm>
            <a:off x="960259" y="5047087"/>
            <a:ext cx="6408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 err="1">
                <a:effectLst/>
              </a:rPr>
              <a:t>nn</a:t>
            </a:r>
            <a:r>
              <a:rPr lang="en" altLang="zh-CN" b="1" dirty="0" err="1">
                <a:effectLst/>
              </a:rPr>
              <a:t>.</a:t>
            </a:r>
            <a:r>
              <a:rPr lang="en" altLang="zh-CN" dirty="0" err="1">
                <a:effectLst/>
              </a:rPr>
              <a:t>Embedding</a:t>
            </a:r>
            <a:r>
              <a:rPr lang="en" altLang="zh-CN" dirty="0">
                <a:effectLst/>
              </a:rPr>
              <a:t>(</a:t>
            </a:r>
            <a:r>
              <a:rPr lang="en" altLang="zh-CN" dirty="0" err="1">
                <a:effectLst/>
              </a:rPr>
              <a:t>input_size</a:t>
            </a:r>
            <a:r>
              <a:rPr lang="en" altLang="zh-CN" dirty="0">
                <a:effectLst/>
              </a:rPr>
              <a:t>,</a:t>
            </a:r>
            <a:r>
              <a:rPr lang="en" altLang="zh-CN" dirty="0"/>
              <a:t> </a:t>
            </a:r>
            <a:r>
              <a:rPr lang="en" altLang="zh-CN" dirty="0" err="1">
                <a:effectLst/>
              </a:rPr>
              <a:t>hidden_size</a:t>
            </a:r>
            <a:r>
              <a:rPr lang="en" altLang="zh-CN" dirty="0">
                <a:effectLst/>
              </a:rPr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91948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如何使用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9606749B-3627-3B61-F2AF-B0FAE1CE5791}"/>
              </a:ext>
            </a:extLst>
          </p:cNvPr>
          <p:cNvSpPr/>
          <p:nvPr/>
        </p:nvSpPr>
        <p:spPr>
          <a:xfrm>
            <a:off x="1778170" y="4498504"/>
            <a:ext cx="201513" cy="208344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B8C088A7-4A8D-DA57-BEDC-79F80FEA4DBD}"/>
              </a:ext>
            </a:extLst>
          </p:cNvPr>
          <p:cNvSpPr/>
          <p:nvPr/>
        </p:nvSpPr>
        <p:spPr>
          <a:xfrm>
            <a:off x="1462494" y="3621254"/>
            <a:ext cx="201513" cy="2083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F412E93-7B58-413D-48CC-CB49EB910A9E}"/>
              </a:ext>
            </a:extLst>
          </p:cNvPr>
          <p:cNvSpPr/>
          <p:nvPr/>
        </p:nvSpPr>
        <p:spPr>
          <a:xfrm>
            <a:off x="2494570" y="3621254"/>
            <a:ext cx="201513" cy="2083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4524498-24F9-14AE-FEF1-80541A085FE1}"/>
              </a:ext>
            </a:extLst>
          </p:cNvPr>
          <p:cNvSpPr/>
          <p:nvPr/>
        </p:nvSpPr>
        <p:spPr>
          <a:xfrm>
            <a:off x="1581729" y="2676370"/>
            <a:ext cx="201513" cy="208344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8C42586-D778-AC4B-8DA9-61AFA8B88DB0}"/>
              </a:ext>
            </a:extLst>
          </p:cNvPr>
          <p:cNvCxnSpPr>
            <a:stCxn id="27" idx="0"/>
            <a:endCxn id="6" idx="4"/>
          </p:cNvCxnSpPr>
          <p:nvPr/>
        </p:nvCxnSpPr>
        <p:spPr>
          <a:xfrm flipV="1">
            <a:off x="1504852" y="3829598"/>
            <a:ext cx="58399" cy="655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1621A409-00F6-91A7-2237-BCAEF35759A5}"/>
              </a:ext>
            </a:extLst>
          </p:cNvPr>
          <p:cNvCxnSpPr>
            <a:stCxn id="23" idx="0"/>
            <a:endCxn id="11" idx="4"/>
          </p:cNvCxnSpPr>
          <p:nvPr/>
        </p:nvCxnSpPr>
        <p:spPr>
          <a:xfrm flipH="1" flipV="1">
            <a:off x="2595327" y="3829598"/>
            <a:ext cx="70790" cy="6689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8B94DC1E-ABED-14D1-A1D4-4B2A77EADD41}"/>
              </a:ext>
            </a:extLst>
          </p:cNvPr>
          <p:cNvCxnSpPr>
            <a:stCxn id="6" idx="0"/>
            <a:endCxn id="14" idx="4"/>
          </p:cNvCxnSpPr>
          <p:nvPr/>
        </p:nvCxnSpPr>
        <p:spPr>
          <a:xfrm flipV="1">
            <a:off x="1563251" y="2884714"/>
            <a:ext cx="119235" cy="736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任意形状 17">
            <a:extLst>
              <a:ext uri="{FF2B5EF4-FFF2-40B4-BE49-F238E27FC236}">
                <a16:creationId xmlns:a16="http://schemas.microsoft.com/office/drawing/2014/main" id="{55766F6F-778D-0954-FC09-8552A9EE0F23}"/>
              </a:ext>
            </a:extLst>
          </p:cNvPr>
          <p:cNvSpPr/>
          <p:nvPr/>
        </p:nvSpPr>
        <p:spPr>
          <a:xfrm>
            <a:off x="1570525" y="3478128"/>
            <a:ext cx="937027" cy="150149"/>
          </a:xfrm>
          <a:custGeom>
            <a:avLst/>
            <a:gdLst>
              <a:gd name="connsiteX0" fmla="*/ 0 w 856527"/>
              <a:gd name="connsiteY0" fmla="*/ 173637 h 173637"/>
              <a:gd name="connsiteX1" fmla="*/ 416689 w 856527"/>
              <a:gd name="connsiteY1" fmla="*/ 16 h 173637"/>
              <a:gd name="connsiteX2" fmla="*/ 856527 w 856527"/>
              <a:gd name="connsiteY2" fmla="*/ 162062 h 17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6527" h="173637">
                <a:moveTo>
                  <a:pt x="0" y="173637"/>
                </a:moveTo>
                <a:cubicBezTo>
                  <a:pt x="136967" y="87791"/>
                  <a:pt x="273935" y="1945"/>
                  <a:pt x="416689" y="16"/>
                </a:cubicBezTo>
                <a:cubicBezTo>
                  <a:pt x="559443" y="-1913"/>
                  <a:pt x="856527" y="162062"/>
                  <a:pt x="856527" y="162062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任意形状 18">
            <a:extLst>
              <a:ext uri="{FF2B5EF4-FFF2-40B4-BE49-F238E27FC236}">
                <a16:creationId xmlns:a16="http://schemas.microsoft.com/office/drawing/2014/main" id="{B87C6CBF-DA79-6092-0CB0-F5470609538B}"/>
              </a:ext>
            </a:extLst>
          </p:cNvPr>
          <p:cNvSpPr/>
          <p:nvPr/>
        </p:nvSpPr>
        <p:spPr>
          <a:xfrm rot="10800000">
            <a:off x="1630769" y="3808143"/>
            <a:ext cx="856527" cy="173637"/>
          </a:xfrm>
          <a:custGeom>
            <a:avLst/>
            <a:gdLst>
              <a:gd name="connsiteX0" fmla="*/ 0 w 856527"/>
              <a:gd name="connsiteY0" fmla="*/ 173637 h 173637"/>
              <a:gd name="connsiteX1" fmla="*/ 416689 w 856527"/>
              <a:gd name="connsiteY1" fmla="*/ 16 h 173637"/>
              <a:gd name="connsiteX2" fmla="*/ 856527 w 856527"/>
              <a:gd name="connsiteY2" fmla="*/ 162062 h 17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6527" h="173637">
                <a:moveTo>
                  <a:pt x="0" y="173637"/>
                </a:moveTo>
                <a:cubicBezTo>
                  <a:pt x="136967" y="87791"/>
                  <a:pt x="273935" y="1945"/>
                  <a:pt x="416689" y="16"/>
                </a:cubicBezTo>
                <a:cubicBezTo>
                  <a:pt x="559443" y="-1913"/>
                  <a:pt x="856527" y="162062"/>
                  <a:pt x="856527" y="162062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7C702999-C057-1BC8-34CF-31878EC3E76D}"/>
              </a:ext>
            </a:extLst>
          </p:cNvPr>
          <p:cNvCxnSpPr/>
          <p:nvPr/>
        </p:nvCxnSpPr>
        <p:spPr>
          <a:xfrm flipH="1" flipV="1">
            <a:off x="1872754" y="4706848"/>
            <a:ext cx="999" cy="52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5EF71834-E580-2B70-70AB-2F8D91D45620}"/>
              </a:ext>
            </a:extLst>
          </p:cNvPr>
          <p:cNvCxnSpPr/>
          <p:nvPr/>
        </p:nvCxnSpPr>
        <p:spPr>
          <a:xfrm flipV="1">
            <a:off x="1686130" y="2315817"/>
            <a:ext cx="4544" cy="296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185CA916-3CC9-BE44-0154-C42C4C4DBB91}"/>
              </a:ext>
            </a:extLst>
          </p:cNvPr>
          <p:cNvSpPr txBox="1"/>
          <p:nvPr/>
        </p:nvSpPr>
        <p:spPr>
          <a:xfrm>
            <a:off x="1133645" y="1363913"/>
            <a:ext cx="1913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Log(0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.1)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  Log(0.5)</a:t>
            </a:r>
            <a:r>
              <a:rPr kumimoji="1" lang="zh-CN" altLang="en-US" sz="1200" dirty="0"/>
              <a:t>   </a:t>
            </a:r>
            <a:r>
              <a:rPr kumimoji="1" lang="en-US" altLang="zh-CN" sz="1200" dirty="0"/>
              <a:t>Log(0.4)</a:t>
            </a:r>
            <a:endParaRPr kumimoji="1" lang="zh-CN" altLang="en-US" sz="1200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A09CDF20-B9DB-49FB-840A-230D57A74DEA}"/>
              </a:ext>
            </a:extLst>
          </p:cNvPr>
          <p:cNvSpPr/>
          <p:nvPr/>
        </p:nvSpPr>
        <p:spPr>
          <a:xfrm>
            <a:off x="2565360" y="4498499"/>
            <a:ext cx="201513" cy="208344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45F048DE-0F7E-B64C-8D60-CB3F92DC7A8D}"/>
              </a:ext>
            </a:extLst>
          </p:cNvPr>
          <p:cNvCxnSpPr/>
          <p:nvPr/>
        </p:nvCxnSpPr>
        <p:spPr>
          <a:xfrm flipH="1" flipV="1">
            <a:off x="2659944" y="4706843"/>
            <a:ext cx="999" cy="52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>
            <a:extLst>
              <a:ext uri="{FF2B5EF4-FFF2-40B4-BE49-F238E27FC236}">
                <a16:creationId xmlns:a16="http://schemas.microsoft.com/office/drawing/2014/main" id="{2C019ABE-06B7-2F14-DDDA-2DF745EB829A}"/>
              </a:ext>
            </a:extLst>
          </p:cNvPr>
          <p:cNvSpPr/>
          <p:nvPr/>
        </p:nvSpPr>
        <p:spPr>
          <a:xfrm>
            <a:off x="2166092" y="4498499"/>
            <a:ext cx="201513" cy="208344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6E3B4869-688D-5D77-9324-3E05F9F81009}"/>
              </a:ext>
            </a:extLst>
          </p:cNvPr>
          <p:cNvCxnSpPr/>
          <p:nvPr/>
        </p:nvCxnSpPr>
        <p:spPr>
          <a:xfrm flipH="1" flipV="1">
            <a:off x="2260676" y="4706843"/>
            <a:ext cx="999" cy="52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EE733DBC-39BB-AED4-9C12-4546BF1403F6}"/>
              </a:ext>
            </a:extLst>
          </p:cNvPr>
          <p:cNvSpPr/>
          <p:nvPr/>
        </p:nvSpPr>
        <p:spPr>
          <a:xfrm>
            <a:off x="1404095" y="4484644"/>
            <a:ext cx="201513" cy="208344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0203BEC9-ECDA-895A-059A-9C0AA07E602A}"/>
              </a:ext>
            </a:extLst>
          </p:cNvPr>
          <p:cNvCxnSpPr/>
          <p:nvPr/>
        </p:nvCxnSpPr>
        <p:spPr>
          <a:xfrm flipH="1" flipV="1">
            <a:off x="1498679" y="4692988"/>
            <a:ext cx="999" cy="52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9CE13406-0235-B093-9F4D-CDBA181D3DEC}"/>
              </a:ext>
            </a:extLst>
          </p:cNvPr>
          <p:cNvSpPr/>
          <p:nvPr/>
        </p:nvSpPr>
        <p:spPr>
          <a:xfrm>
            <a:off x="1986464" y="2674337"/>
            <a:ext cx="201513" cy="208344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60B584A6-6FF4-5B55-44C9-C4C313FA5951}"/>
              </a:ext>
            </a:extLst>
          </p:cNvPr>
          <p:cNvCxnSpPr/>
          <p:nvPr/>
        </p:nvCxnSpPr>
        <p:spPr>
          <a:xfrm flipV="1">
            <a:off x="2090865" y="2313784"/>
            <a:ext cx="4544" cy="296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86820697-32FA-22C4-26E5-B39BB8296AD3}"/>
              </a:ext>
            </a:extLst>
          </p:cNvPr>
          <p:cNvSpPr/>
          <p:nvPr/>
        </p:nvSpPr>
        <p:spPr>
          <a:xfrm>
            <a:off x="2427322" y="2683393"/>
            <a:ext cx="201513" cy="208344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6FA33385-CD07-621C-04BA-B2E7EAD2D04B}"/>
              </a:ext>
            </a:extLst>
          </p:cNvPr>
          <p:cNvCxnSpPr/>
          <p:nvPr/>
        </p:nvCxnSpPr>
        <p:spPr>
          <a:xfrm flipV="1">
            <a:off x="2531723" y="2322840"/>
            <a:ext cx="4544" cy="296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44199B82-0371-FDD1-7917-D1A622B87DC4}"/>
              </a:ext>
            </a:extLst>
          </p:cNvPr>
          <p:cNvCxnSpPr>
            <a:stCxn id="25" idx="0"/>
            <a:endCxn id="11" idx="4"/>
          </p:cNvCxnSpPr>
          <p:nvPr/>
        </p:nvCxnSpPr>
        <p:spPr>
          <a:xfrm flipV="1">
            <a:off x="2266849" y="3829598"/>
            <a:ext cx="328478" cy="6689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482A97DD-FEEF-C6DB-E9BD-324556F1781B}"/>
              </a:ext>
            </a:extLst>
          </p:cNvPr>
          <p:cNvCxnSpPr>
            <a:stCxn id="4" idx="0"/>
            <a:endCxn id="11" idx="4"/>
          </p:cNvCxnSpPr>
          <p:nvPr/>
        </p:nvCxnSpPr>
        <p:spPr>
          <a:xfrm flipV="1">
            <a:off x="1878927" y="3829598"/>
            <a:ext cx="716400" cy="668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7DB46A92-E361-F8DE-0FCE-7EE04D041493}"/>
              </a:ext>
            </a:extLst>
          </p:cNvPr>
          <p:cNvCxnSpPr>
            <a:stCxn id="27" idx="0"/>
            <a:endCxn id="11" idx="4"/>
          </p:cNvCxnSpPr>
          <p:nvPr/>
        </p:nvCxnSpPr>
        <p:spPr>
          <a:xfrm flipV="1">
            <a:off x="1504852" y="3829598"/>
            <a:ext cx="1090475" cy="655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3D139104-0A3F-28FA-AD3F-80AA1D49E0B0}"/>
              </a:ext>
            </a:extLst>
          </p:cNvPr>
          <p:cNvCxnSpPr>
            <a:stCxn id="4" idx="0"/>
            <a:endCxn id="6" idx="4"/>
          </p:cNvCxnSpPr>
          <p:nvPr/>
        </p:nvCxnSpPr>
        <p:spPr>
          <a:xfrm flipH="1" flipV="1">
            <a:off x="1563251" y="3829598"/>
            <a:ext cx="315676" cy="668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4CBFE830-06E6-2E2E-9D77-83165C5D1675}"/>
              </a:ext>
            </a:extLst>
          </p:cNvPr>
          <p:cNvCxnSpPr>
            <a:stCxn id="25" idx="0"/>
            <a:endCxn id="6" idx="4"/>
          </p:cNvCxnSpPr>
          <p:nvPr/>
        </p:nvCxnSpPr>
        <p:spPr>
          <a:xfrm flipH="1" flipV="1">
            <a:off x="1563251" y="3829598"/>
            <a:ext cx="703598" cy="6689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305FFA8E-224A-A93C-78C0-DC0A7BAE2C2D}"/>
              </a:ext>
            </a:extLst>
          </p:cNvPr>
          <p:cNvCxnSpPr>
            <a:stCxn id="23" idx="0"/>
            <a:endCxn id="6" idx="4"/>
          </p:cNvCxnSpPr>
          <p:nvPr/>
        </p:nvCxnSpPr>
        <p:spPr>
          <a:xfrm flipH="1" flipV="1">
            <a:off x="1563251" y="3829598"/>
            <a:ext cx="1102866" cy="6689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DA1D1F8E-3CB2-3F9C-5EE5-6BBE32EDC3FF}"/>
              </a:ext>
            </a:extLst>
          </p:cNvPr>
          <p:cNvCxnSpPr>
            <a:stCxn id="6" idx="0"/>
            <a:endCxn id="29" idx="4"/>
          </p:cNvCxnSpPr>
          <p:nvPr/>
        </p:nvCxnSpPr>
        <p:spPr>
          <a:xfrm flipV="1">
            <a:off x="1563251" y="2882681"/>
            <a:ext cx="523970" cy="7385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E689DC92-31DE-5628-96D3-3443CC7D17A5}"/>
              </a:ext>
            </a:extLst>
          </p:cNvPr>
          <p:cNvCxnSpPr>
            <a:stCxn id="6" idx="0"/>
            <a:endCxn id="31" idx="4"/>
          </p:cNvCxnSpPr>
          <p:nvPr/>
        </p:nvCxnSpPr>
        <p:spPr>
          <a:xfrm flipV="1">
            <a:off x="1563251" y="2891737"/>
            <a:ext cx="964828" cy="7295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2690F88D-690F-8481-B760-41A2AC0CA3DA}"/>
              </a:ext>
            </a:extLst>
          </p:cNvPr>
          <p:cNvCxnSpPr>
            <a:stCxn id="11" idx="0"/>
            <a:endCxn id="14" idx="4"/>
          </p:cNvCxnSpPr>
          <p:nvPr/>
        </p:nvCxnSpPr>
        <p:spPr>
          <a:xfrm flipH="1" flipV="1">
            <a:off x="1682486" y="2884714"/>
            <a:ext cx="912841" cy="736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7A1D3512-5DFB-F9DD-16E6-D8B8407FE178}"/>
              </a:ext>
            </a:extLst>
          </p:cNvPr>
          <p:cNvCxnSpPr>
            <a:stCxn id="11" idx="0"/>
            <a:endCxn id="29" idx="4"/>
          </p:cNvCxnSpPr>
          <p:nvPr/>
        </p:nvCxnSpPr>
        <p:spPr>
          <a:xfrm flipH="1" flipV="1">
            <a:off x="2087221" y="2882681"/>
            <a:ext cx="508106" cy="7385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80963A72-20AC-C285-F9E0-978650D7AF8F}"/>
              </a:ext>
            </a:extLst>
          </p:cNvPr>
          <p:cNvCxnSpPr>
            <a:stCxn id="11" idx="0"/>
            <a:endCxn id="31" idx="4"/>
          </p:cNvCxnSpPr>
          <p:nvPr/>
        </p:nvCxnSpPr>
        <p:spPr>
          <a:xfrm flipH="1" flipV="1">
            <a:off x="2528079" y="2891737"/>
            <a:ext cx="67248" cy="7295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F9D1247F-CA67-35A2-E7AB-C2CF0A0A4C31}"/>
              </a:ext>
            </a:extLst>
          </p:cNvPr>
          <p:cNvSpPr txBox="1"/>
          <p:nvPr/>
        </p:nvSpPr>
        <p:spPr>
          <a:xfrm>
            <a:off x="1341451" y="5397529"/>
            <a:ext cx="182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zh-CN" altLang="en-US" dirty="0"/>
              <a:t>     </a:t>
            </a:r>
            <a:r>
              <a:rPr kumimoji="1" lang="en-US" altLang="zh-CN" dirty="0"/>
              <a:t>1</a:t>
            </a:r>
            <a:r>
              <a:rPr kumimoji="1" lang="zh-CN" altLang="en-US" dirty="0"/>
              <a:t>     </a:t>
            </a:r>
            <a:r>
              <a:rPr kumimoji="1" lang="en-US" altLang="zh-CN" dirty="0"/>
              <a:t>0</a:t>
            </a:r>
            <a:r>
              <a:rPr kumimoji="1" lang="zh-CN" altLang="en-US" dirty="0"/>
              <a:t>      </a:t>
            </a:r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078B7392-134C-FC4C-4663-7B57DFD4FB55}"/>
              </a:ext>
            </a:extLst>
          </p:cNvPr>
          <p:cNvSpPr txBox="1"/>
          <p:nvPr/>
        </p:nvSpPr>
        <p:spPr>
          <a:xfrm>
            <a:off x="1361221" y="4428970"/>
            <a:ext cx="77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F93FC66-9881-1DF2-EC58-05E6C6B44C69}"/>
              </a:ext>
            </a:extLst>
          </p:cNvPr>
          <p:cNvSpPr txBox="1"/>
          <p:nvPr/>
        </p:nvSpPr>
        <p:spPr>
          <a:xfrm>
            <a:off x="1747837" y="4442514"/>
            <a:ext cx="77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1</a:t>
            </a:r>
            <a:endParaRPr kumimoji="1"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8164102-2DE3-50C6-85FF-84707E06F6C7}"/>
              </a:ext>
            </a:extLst>
          </p:cNvPr>
          <p:cNvSpPr txBox="1"/>
          <p:nvPr/>
        </p:nvSpPr>
        <p:spPr>
          <a:xfrm>
            <a:off x="2134489" y="4442514"/>
            <a:ext cx="77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2</a:t>
            </a:r>
            <a:endParaRPr kumimoji="1"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14D31503-4854-6C75-A1B0-5CB1841F1EAE}"/>
              </a:ext>
            </a:extLst>
          </p:cNvPr>
          <p:cNvSpPr txBox="1"/>
          <p:nvPr/>
        </p:nvSpPr>
        <p:spPr>
          <a:xfrm>
            <a:off x="2536267" y="4442514"/>
            <a:ext cx="77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3</a:t>
            </a:r>
            <a:endParaRPr kumimoji="1"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EAC16B3B-4CA7-BE75-502D-C479CE6040E6}"/>
              </a:ext>
            </a:extLst>
          </p:cNvPr>
          <p:cNvSpPr txBox="1"/>
          <p:nvPr/>
        </p:nvSpPr>
        <p:spPr>
          <a:xfrm>
            <a:off x="1536690" y="2601762"/>
            <a:ext cx="77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0</a:t>
            </a:r>
            <a:endParaRPr kumimoji="1"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C0BF80F-5562-925A-E499-490B0D257EA2}"/>
              </a:ext>
            </a:extLst>
          </p:cNvPr>
          <p:cNvSpPr txBox="1"/>
          <p:nvPr/>
        </p:nvSpPr>
        <p:spPr>
          <a:xfrm>
            <a:off x="1952329" y="2601757"/>
            <a:ext cx="77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3843A96-1872-1DF1-8A39-18BE3E310C43}"/>
              </a:ext>
            </a:extLst>
          </p:cNvPr>
          <p:cNvSpPr txBox="1"/>
          <p:nvPr/>
        </p:nvSpPr>
        <p:spPr>
          <a:xfrm>
            <a:off x="2381823" y="2615607"/>
            <a:ext cx="77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2" name="圆角矩形 51">
            <a:extLst>
              <a:ext uri="{FF2B5EF4-FFF2-40B4-BE49-F238E27FC236}">
                <a16:creationId xmlns:a16="http://schemas.microsoft.com/office/drawing/2014/main" id="{ECF1008D-D07B-D60B-98B0-809CA201A5EF}"/>
              </a:ext>
            </a:extLst>
          </p:cNvPr>
          <p:cNvSpPr/>
          <p:nvPr/>
        </p:nvSpPr>
        <p:spPr>
          <a:xfrm>
            <a:off x="1470889" y="1953769"/>
            <a:ext cx="1378874" cy="384322"/>
          </a:xfrm>
          <a:prstGeom prst="roundRect">
            <a:avLst/>
          </a:prstGeom>
          <a:solidFill>
            <a:srgbClr val="FF7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LogSoftMax</a:t>
            </a:r>
            <a:endParaRPr kumimoji="1" lang="zh-CN" altLang="en-US" dirty="0"/>
          </a:p>
        </p:txBody>
      </p: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12B0A16B-624B-A679-E746-325E725EE956}"/>
              </a:ext>
            </a:extLst>
          </p:cNvPr>
          <p:cNvCxnSpPr/>
          <p:nvPr/>
        </p:nvCxnSpPr>
        <p:spPr>
          <a:xfrm flipV="1">
            <a:off x="1672271" y="1664651"/>
            <a:ext cx="4544" cy="296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9A4D966E-DB8D-66C8-DCC6-7B77AE90FACD}"/>
              </a:ext>
            </a:extLst>
          </p:cNvPr>
          <p:cNvCxnSpPr/>
          <p:nvPr/>
        </p:nvCxnSpPr>
        <p:spPr>
          <a:xfrm flipV="1">
            <a:off x="2118571" y="1662618"/>
            <a:ext cx="4544" cy="296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FC54F025-BA14-DD1B-F36D-2954465EDD9E}"/>
              </a:ext>
            </a:extLst>
          </p:cNvPr>
          <p:cNvCxnSpPr/>
          <p:nvPr/>
        </p:nvCxnSpPr>
        <p:spPr>
          <a:xfrm flipV="1">
            <a:off x="2531719" y="1657819"/>
            <a:ext cx="4544" cy="296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图片 55">
            <a:extLst>
              <a:ext uri="{FF2B5EF4-FFF2-40B4-BE49-F238E27FC236}">
                <a16:creationId xmlns:a16="http://schemas.microsoft.com/office/drawing/2014/main" id="{A6E11880-0FFD-E6B5-BF26-E776EACB4AC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8544" y="1082666"/>
            <a:ext cx="7173270" cy="490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871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如何使用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9606749B-3627-3B61-F2AF-B0FAE1CE5791}"/>
              </a:ext>
            </a:extLst>
          </p:cNvPr>
          <p:cNvSpPr/>
          <p:nvPr/>
        </p:nvSpPr>
        <p:spPr>
          <a:xfrm>
            <a:off x="1778170" y="4498504"/>
            <a:ext cx="201513" cy="208344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B8C088A7-4A8D-DA57-BEDC-79F80FEA4DBD}"/>
              </a:ext>
            </a:extLst>
          </p:cNvPr>
          <p:cNvSpPr/>
          <p:nvPr/>
        </p:nvSpPr>
        <p:spPr>
          <a:xfrm>
            <a:off x="1462494" y="3621254"/>
            <a:ext cx="201513" cy="2083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F412E93-7B58-413D-48CC-CB49EB910A9E}"/>
              </a:ext>
            </a:extLst>
          </p:cNvPr>
          <p:cNvSpPr/>
          <p:nvPr/>
        </p:nvSpPr>
        <p:spPr>
          <a:xfrm>
            <a:off x="2494570" y="3621254"/>
            <a:ext cx="201513" cy="2083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4524498-24F9-14AE-FEF1-80541A085FE1}"/>
              </a:ext>
            </a:extLst>
          </p:cNvPr>
          <p:cNvSpPr/>
          <p:nvPr/>
        </p:nvSpPr>
        <p:spPr>
          <a:xfrm>
            <a:off x="1581729" y="2676370"/>
            <a:ext cx="201513" cy="208344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8C42586-D778-AC4B-8DA9-61AFA8B88DB0}"/>
              </a:ext>
            </a:extLst>
          </p:cNvPr>
          <p:cNvCxnSpPr>
            <a:stCxn id="27" idx="0"/>
            <a:endCxn id="6" idx="4"/>
          </p:cNvCxnSpPr>
          <p:nvPr/>
        </p:nvCxnSpPr>
        <p:spPr>
          <a:xfrm flipV="1">
            <a:off x="1504852" y="3829598"/>
            <a:ext cx="58399" cy="655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1621A409-00F6-91A7-2237-BCAEF35759A5}"/>
              </a:ext>
            </a:extLst>
          </p:cNvPr>
          <p:cNvCxnSpPr>
            <a:stCxn id="23" idx="0"/>
            <a:endCxn id="11" idx="4"/>
          </p:cNvCxnSpPr>
          <p:nvPr/>
        </p:nvCxnSpPr>
        <p:spPr>
          <a:xfrm flipH="1" flipV="1">
            <a:off x="2595327" y="3829598"/>
            <a:ext cx="70790" cy="6689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8B94DC1E-ABED-14D1-A1D4-4B2A77EADD41}"/>
              </a:ext>
            </a:extLst>
          </p:cNvPr>
          <p:cNvCxnSpPr>
            <a:stCxn id="6" idx="0"/>
            <a:endCxn id="14" idx="4"/>
          </p:cNvCxnSpPr>
          <p:nvPr/>
        </p:nvCxnSpPr>
        <p:spPr>
          <a:xfrm flipV="1">
            <a:off x="1563251" y="2884714"/>
            <a:ext cx="119235" cy="736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任意形状 17">
            <a:extLst>
              <a:ext uri="{FF2B5EF4-FFF2-40B4-BE49-F238E27FC236}">
                <a16:creationId xmlns:a16="http://schemas.microsoft.com/office/drawing/2014/main" id="{55766F6F-778D-0954-FC09-8552A9EE0F23}"/>
              </a:ext>
            </a:extLst>
          </p:cNvPr>
          <p:cNvSpPr/>
          <p:nvPr/>
        </p:nvSpPr>
        <p:spPr>
          <a:xfrm>
            <a:off x="1570525" y="3478128"/>
            <a:ext cx="937027" cy="150149"/>
          </a:xfrm>
          <a:custGeom>
            <a:avLst/>
            <a:gdLst>
              <a:gd name="connsiteX0" fmla="*/ 0 w 856527"/>
              <a:gd name="connsiteY0" fmla="*/ 173637 h 173637"/>
              <a:gd name="connsiteX1" fmla="*/ 416689 w 856527"/>
              <a:gd name="connsiteY1" fmla="*/ 16 h 173637"/>
              <a:gd name="connsiteX2" fmla="*/ 856527 w 856527"/>
              <a:gd name="connsiteY2" fmla="*/ 162062 h 17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6527" h="173637">
                <a:moveTo>
                  <a:pt x="0" y="173637"/>
                </a:moveTo>
                <a:cubicBezTo>
                  <a:pt x="136967" y="87791"/>
                  <a:pt x="273935" y="1945"/>
                  <a:pt x="416689" y="16"/>
                </a:cubicBezTo>
                <a:cubicBezTo>
                  <a:pt x="559443" y="-1913"/>
                  <a:pt x="856527" y="162062"/>
                  <a:pt x="856527" y="162062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任意形状 18">
            <a:extLst>
              <a:ext uri="{FF2B5EF4-FFF2-40B4-BE49-F238E27FC236}">
                <a16:creationId xmlns:a16="http://schemas.microsoft.com/office/drawing/2014/main" id="{B87C6CBF-DA79-6092-0CB0-F5470609538B}"/>
              </a:ext>
            </a:extLst>
          </p:cNvPr>
          <p:cNvSpPr/>
          <p:nvPr/>
        </p:nvSpPr>
        <p:spPr>
          <a:xfrm rot="10800000">
            <a:off x="1630769" y="3808143"/>
            <a:ext cx="856527" cy="173637"/>
          </a:xfrm>
          <a:custGeom>
            <a:avLst/>
            <a:gdLst>
              <a:gd name="connsiteX0" fmla="*/ 0 w 856527"/>
              <a:gd name="connsiteY0" fmla="*/ 173637 h 173637"/>
              <a:gd name="connsiteX1" fmla="*/ 416689 w 856527"/>
              <a:gd name="connsiteY1" fmla="*/ 16 h 173637"/>
              <a:gd name="connsiteX2" fmla="*/ 856527 w 856527"/>
              <a:gd name="connsiteY2" fmla="*/ 162062 h 173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6527" h="173637">
                <a:moveTo>
                  <a:pt x="0" y="173637"/>
                </a:moveTo>
                <a:cubicBezTo>
                  <a:pt x="136967" y="87791"/>
                  <a:pt x="273935" y="1945"/>
                  <a:pt x="416689" y="16"/>
                </a:cubicBezTo>
                <a:cubicBezTo>
                  <a:pt x="559443" y="-1913"/>
                  <a:pt x="856527" y="162062"/>
                  <a:pt x="856527" y="162062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7C702999-C057-1BC8-34CF-31878EC3E76D}"/>
              </a:ext>
            </a:extLst>
          </p:cNvPr>
          <p:cNvCxnSpPr/>
          <p:nvPr/>
        </p:nvCxnSpPr>
        <p:spPr>
          <a:xfrm flipH="1" flipV="1">
            <a:off x="1872754" y="4706848"/>
            <a:ext cx="999" cy="52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5EF71834-E580-2B70-70AB-2F8D91D45620}"/>
              </a:ext>
            </a:extLst>
          </p:cNvPr>
          <p:cNvCxnSpPr/>
          <p:nvPr/>
        </p:nvCxnSpPr>
        <p:spPr>
          <a:xfrm flipV="1">
            <a:off x="1686130" y="2315817"/>
            <a:ext cx="4544" cy="296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185CA916-3CC9-BE44-0154-C42C4C4DBB91}"/>
              </a:ext>
            </a:extLst>
          </p:cNvPr>
          <p:cNvSpPr txBox="1"/>
          <p:nvPr/>
        </p:nvSpPr>
        <p:spPr>
          <a:xfrm>
            <a:off x="1133645" y="1363913"/>
            <a:ext cx="1913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Log(0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.1)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  Log(0.5)</a:t>
            </a:r>
            <a:r>
              <a:rPr kumimoji="1" lang="zh-CN" altLang="en-US" sz="1200" dirty="0"/>
              <a:t>   </a:t>
            </a:r>
            <a:r>
              <a:rPr kumimoji="1" lang="en-US" altLang="zh-CN" sz="1200" dirty="0"/>
              <a:t>Log(0.4)</a:t>
            </a:r>
            <a:endParaRPr kumimoji="1" lang="zh-CN" altLang="en-US" sz="1200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A09CDF20-B9DB-49FB-840A-230D57A74DEA}"/>
              </a:ext>
            </a:extLst>
          </p:cNvPr>
          <p:cNvSpPr/>
          <p:nvPr/>
        </p:nvSpPr>
        <p:spPr>
          <a:xfrm>
            <a:off x="2565360" y="4498499"/>
            <a:ext cx="201513" cy="208344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45F048DE-0F7E-B64C-8D60-CB3F92DC7A8D}"/>
              </a:ext>
            </a:extLst>
          </p:cNvPr>
          <p:cNvCxnSpPr/>
          <p:nvPr/>
        </p:nvCxnSpPr>
        <p:spPr>
          <a:xfrm flipH="1" flipV="1">
            <a:off x="2659944" y="4706843"/>
            <a:ext cx="999" cy="52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>
            <a:extLst>
              <a:ext uri="{FF2B5EF4-FFF2-40B4-BE49-F238E27FC236}">
                <a16:creationId xmlns:a16="http://schemas.microsoft.com/office/drawing/2014/main" id="{2C019ABE-06B7-2F14-DDDA-2DF745EB829A}"/>
              </a:ext>
            </a:extLst>
          </p:cNvPr>
          <p:cNvSpPr/>
          <p:nvPr/>
        </p:nvSpPr>
        <p:spPr>
          <a:xfrm>
            <a:off x="2166092" y="4498499"/>
            <a:ext cx="201513" cy="208344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6E3B4869-688D-5D77-9324-3E05F9F81009}"/>
              </a:ext>
            </a:extLst>
          </p:cNvPr>
          <p:cNvCxnSpPr/>
          <p:nvPr/>
        </p:nvCxnSpPr>
        <p:spPr>
          <a:xfrm flipH="1" flipV="1">
            <a:off x="2260676" y="4706843"/>
            <a:ext cx="999" cy="52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EE733DBC-39BB-AED4-9C12-4546BF1403F6}"/>
              </a:ext>
            </a:extLst>
          </p:cNvPr>
          <p:cNvSpPr/>
          <p:nvPr/>
        </p:nvSpPr>
        <p:spPr>
          <a:xfrm>
            <a:off x="1404095" y="4484644"/>
            <a:ext cx="201513" cy="208344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0203BEC9-ECDA-895A-059A-9C0AA07E602A}"/>
              </a:ext>
            </a:extLst>
          </p:cNvPr>
          <p:cNvCxnSpPr/>
          <p:nvPr/>
        </p:nvCxnSpPr>
        <p:spPr>
          <a:xfrm flipH="1" flipV="1">
            <a:off x="1498679" y="4692988"/>
            <a:ext cx="999" cy="52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9CE13406-0235-B093-9F4D-CDBA181D3DEC}"/>
              </a:ext>
            </a:extLst>
          </p:cNvPr>
          <p:cNvSpPr/>
          <p:nvPr/>
        </p:nvSpPr>
        <p:spPr>
          <a:xfrm>
            <a:off x="1986464" y="2674337"/>
            <a:ext cx="201513" cy="208344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60B584A6-6FF4-5B55-44C9-C4C313FA5951}"/>
              </a:ext>
            </a:extLst>
          </p:cNvPr>
          <p:cNvCxnSpPr/>
          <p:nvPr/>
        </p:nvCxnSpPr>
        <p:spPr>
          <a:xfrm flipV="1">
            <a:off x="2090865" y="2313784"/>
            <a:ext cx="4544" cy="296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86820697-32FA-22C4-26E5-B39BB8296AD3}"/>
              </a:ext>
            </a:extLst>
          </p:cNvPr>
          <p:cNvSpPr/>
          <p:nvPr/>
        </p:nvSpPr>
        <p:spPr>
          <a:xfrm>
            <a:off x="2427322" y="2683393"/>
            <a:ext cx="201513" cy="208344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6FA33385-CD07-621C-04BA-B2E7EAD2D04B}"/>
              </a:ext>
            </a:extLst>
          </p:cNvPr>
          <p:cNvCxnSpPr/>
          <p:nvPr/>
        </p:nvCxnSpPr>
        <p:spPr>
          <a:xfrm flipV="1">
            <a:off x="2531723" y="2322840"/>
            <a:ext cx="4544" cy="296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44199B82-0371-FDD1-7917-D1A622B87DC4}"/>
              </a:ext>
            </a:extLst>
          </p:cNvPr>
          <p:cNvCxnSpPr>
            <a:stCxn id="25" idx="0"/>
            <a:endCxn id="11" idx="4"/>
          </p:cNvCxnSpPr>
          <p:nvPr/>
        </p:nvCxnSpPr>
        <p:spPr>
          <a:xfrm flipV="1">
            <a:off x="2266849" y="3829598"/>
            <a:ext cx="328478" cy="6689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482A97DD-FEEF-C6DB-E9BD-324556F1781B}"/>
              </a:ext>
            </a:extLst>
          </p:cNvPr>
          <p:cNvCxnSpPr>
            <a:stCxn id="4" idx="0"/>
            <a:endCxn id="11" idx="4"/>
          </p:cNvCxnSpPr>
          <p:nvPr/>
        </p:nvCxnSpPr>
        <p:spPr>
          <a:xfrm flipV="1">
            <a:off x="1878927" y="3829598"/>
            <a:ext cx="716400" cy="668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7DB46A92-E361-F8DE-0FCE-7EE04D041493}"/>
              </a:ext>
            </a:extLst>
          </p:cNvPr>
          <p:cNvCxnSpPr>
            <a:stCxn id="27" idx="0"/>
            <a:endCxn id="11" idx="4"/>
          </p:cNvCxnSpPr>
          <p:nvPr/>
        </p:nvCxnSpPr>
        <p:spPr>
          <a:xfrm flipV="1">
            <a:off x="1504852" y="3829598"/>
            <a:ext cx="1090475" cy="655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3D139104-0A3F-28FA-AD3F-80AA1D49E0B0}"/>
              </a:ext>
            </a:extLst>
          </p:cNvPr>
          <p:cNvCxnSpPr>
            <a:stCxn id="4" idx="0"/>
            <a:endCxn id="6" idx="4"/>
          </p:cNvCxnSpPr>
          <p:nvPr/>
        </p:nvCxnSpPr>
        <p:spPr>
          <a:xfrm flipH="1" flipV="1">
            <a:off x="1563251" y="3829598"/>
            <a:ext cx="315676" cy="668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4CBFE830-06E6-2E2E-9D77-83165C5D1675}"/>
              </a:ext>
            </a:extLst>
          </p:cNvPr>
          <p:cNvCxnSpPr>
            <a:stCxn id="25" idx="0"/>
            <a:endCxn id="6" idx="4"/>
          </p:cNvCxnSpPr>
          <p:nvPr/>
        </p:nvCxnSpPr>
        <p:spPr>
          <a:xfrm flipH="1" flipV="1">
            <a:off x="1563251" y="3829598"/>
            <a:ext cx="703598" cy="6689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305FFA8E-224A-A93C-78C0-DC0A7BAE2C2D}"/>
              </a:ext>
            </a:extLst>
          </p:cNvPr>
          <p:cNvCxnSpPr>
            <a:stCxn id="23" idx="0"/>
            <a:endCxn id="6" idx="4"/>
          </p:cNvCxnSpPr>
          <p:nvPr/>
        </p:nvCxnSpPr>
        <p:spPr>
          <a:xfrm flipH="1" flipV="1">
            <a:off x="1563251" y="3829598"/>
            <a:ext cx="1102866" cy="6689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DA1D1F8E-3CB2-3F9C-5EE5-6BBE32EDC3FF}"/>
              </a:ext>
            </a:extLst>
          </p:cNvPr>
          <p:cNvCxnSpPr>
            <a:stCxn id="6" idx="0"/>
            <a:endCxn id="29" idx="4"/>
          </p:cNvCxnSpPr>
          <p:nvPr/>
        </p:nvCxnSpPr>
        <p:spPr>
          <a:xfrm flipV="1">
            <a:off x="1563251" y="2882681"/>
            <a:ext cx="523970" cy="7385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E689DC92-31DE-5628-96D3-3443CC7D17A5}"/>
              </a:ext>
            </a:extLst>
          </p:cNvPr>
          <p:cNvCxnSpPr>
            <a:stCxn id="6" idx="0"/>
            <a:endCxn id="31" idx="4"/>
          </p:cNvCxnSpPr>
          <p:nvPr/>
        </p:nvCxnSpPr>
        <p:spPr>
          <a:xfrm flipV="1">
            <a:off x="1563251" y="2891737"/>
            <a:ext cx="964828" cy="7295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2690F88D-690F-8481-B760-41A2AC0CA3DA}"/>
              </a:ext>
            </a:extLst>
          </p:cNvPr>
          <p:cNvCxnSpPr>
            <a:stCxn id="11" idx="0"/>
            <a:endCxn id="14" idx="4"/>
          </p:cNvCxnSpPr>
          <p:nvPr/>
        </p:nvCxnSpPr>
        <p:spPr>
          <a:xfrm flipH="1" flipV="1">
            <a:off x="1682486" y="2884714"/>
            <a:ext cx="912841" cy="736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7A1D3512-5DFB-F9DD-16E6-D8B8407FE178}"/>
              </a:ext>
            </a:extLst>
          </p:cNvPr>
          <p:cNvCxnSpPr>
            <a:stCxn id="11" idx="0"/>
            <a:endCxn id="29" idx="4"/>
          </p:cNvCxnSpPr>
          <p:nvPr/>
        </p:nvCxnSpPr>
        <p:spPr>
          <a:xfrm flipH="1" flipV="1">
            <a:off x="2087221" y="2882681"/>
            <a:ext cx="508106" cy="7385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80963A72-20AC-C285-F9E0-978650D7AF8F}"/>
              </a:ext>
            </a:extLst>
          </p:cNvPr>
          <p:cNvCxnSpPr>
            <a:stCxn id="11" idx="0"/>
            <a:endCxn id="31" idx="4"/>
          </p:cNvCxnSpPr>
          <p:nvPr/>
        </p:nvCxnSpPr>
        <p:spPr>
          <a:xfrm flipH="1" flipV="1">
            <a:off x="2528079" y="2891737"/>
            <a:ext cx="67248" cy="7295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F9D1247F-CA67-35A2-E7AB-C2CF0A0A4C31}"/>
              </a:ext>
            </a:extLst>
          </p:cNvPr>
          <p:cNvSpPr txBox="1"/>
          <p:nvPr/>
        </p:nvSpPr>
        <p:spPr>
          <a:xfrm>
            <a:off x="1341451" y="5397529"/>
            <a:ext cx="182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0</a:t>
            </a:r>
            <a:r>
              <a:rPr kumimoji="1" lang="zh-CN" altLang="en-US" dirty="0"/>
              <a:t>     </a:t>
            </a:r>
            <a:r>
              <a:rPr kumimoji="1" lang="en-US" altLang="zh-CN" dirty="0"/>
              <a:t>1</a:t>
            </a:r>
            <a:r>
              <a:rPr kumimoji="1" lang="zh-CN" altLang="en-US" dirty="0"/>
              <a:t>     </a:t>
            </a:r>
            <a:r>
              <a:rPr kumimoji="1" lang="en-US" altLang="zh-CN" dirty="0"/>
              <a:t>0</a:t>
            </a:r>
            <a:r>
              <a:rPr kumimoji="1" lang="zh-CN" altLang="en-US" dirty="0"/>
              <a:t>      </a:t>
            </a:r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078B7392-134C-FC4C-4663-7B57DFD4FB55}"/>
              </a:ext>
            </a:extLst>
          </p:cNvPr>
          <p:cNvSpPr txBox="1"/>
          <p:nvPr/>
        </p:nvSpPr>
        <p:spPr>
          <a:xfrm>
            <a:off x="1361221" y="4428970"/>
            <a:ext cx="77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F93FC66-9881-1DF2-EC58-05E6C6B44C69}"/>
              </a:ext>
            </a:extLst>
          </p:cNvPr>
          <p:cNvSpPr txBox="1"/>
          <p:nvPr/>
        </p:nvSpPr>
        <p:spPr>
          <a:xfrm>
            <a:off x="1747837" y="4442514"/>
            <a:ext cx="77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1</a:t>
            </a:r>
            <a:endParaRPr kumimoji="1"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8164102-2DE3-50C6-85FF-84707E06F6C7}"/>
              </a:ext>
            </a:extLst>
          </p:cNvPr>
          <p:cNvSpPr txBox="1"/>
          <p:nvPr/>
        </p:nvSpPr>
        <p:spPr>
          <a:xfrm>
            <a:off x="2134489" y="4442514"/>
            <a:ext cx="77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2</a:t>
            </a:r>
            <a:endParaRPr kumimoji="1"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14D31503-4854-6C75-A1B0-5CB1841F1EAE}"/>
              </a:ext>
            </a:extLst>
          </p:cNvPr>
          <p:cNvSpPr txBox="1"/>
          <p:nvPr/>
        </p:nvSpPr>
        <p:spPr>
          <a:xfrm>
            <a:off x="2536267" y="4442514"/>
            <a:ext cx="77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3</a:t>
            </a:r>
            <a:endParaRPr kumimoji="1"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EAC16B3B-4CA7-BE75-502D-C479CE6040E6}"/>
              </a:ext>
            </a:extLst>
          </p:cNvPr>
          <p:cNvSpPr txBox="1"/>
          <p:nvPr/>
        </p:nvSpPr>
        <p:spPr>
          <a:xfrm>
            <a:off x="1536690" y="2601762"/>
            <a:ext cx="77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0</a:t>
            </a:r>
            <a:endParaRPr kumimoji="1"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C0BF80F-5562-925A-E499-490B0D257EA2}"/>
              </a:ext>
            </a:extLst>
          </p:cNvPr>
          <p:cNvSpPr txBox="1"/>
          <p:nvPr/>
        </p:nvSpPr>
        <p:spPr>
          <a:xfrm>
            <a:off x="1952329" y="2601757"/>
            <a:ext cx="77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3843A96-1872-1DF1-8A39-18BE3E310C43}"/>
              </a:ext>
            </a:extLst>
          </p:cNvPr>
          <p:cNvSpPr txBox="1"/>
          <p:nvPr/>
        </p:nvSpPr>
        <p:spPr>
          <a:xfrm>
            <a:off x="2381823" y="2615607"/>
            <a:ext cx="77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2" name="圆角矩形 51">
            <a:extLst>
              <a:ext uri="{FF2B5EF4-FFF2-40B4-BE49-F238E27FC236}">
                <a16:creationId xmlns:a16="http://schemas.microsoft.com/office/drawing/2014/main" id="{ECF1008D-D07B-D60B-98B0-809CA201A5EF}"/>
              </a:ext>
            </a:extLst>
          </p:cNvPr>
          <p:cNvSpPr/>
          <p:nvPr/>
        </p:nvSpPr>
        <p:spPr>
          <a:xfrm>
            <a:off x="1470889" y="1953769"/>
            <a:ext cx="1378874" cy="384322"/>
          </a:xfrm>
          <a:prstGeom prst="roundRect">
            <a:avLst/>
          </a:prstGeom>
          <a:solidFill>
            <a:srgbClr val="FF7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LogSoftMax</a:t>
            </a:r>
            <a:endParaRPr kumimoji="1" lang="zh-CN" altLang="en-US" dirty="0"/>
          </a:p>
        </p:txBody>
      </p: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12B0A16B-624B-A679-E746-325E725EE956}"/>
              </a:ext>
            </a:extLst>
          </p:cNvPr>
          <p:cNvCxnSpPr/>
          <p:nvPr/>
        </p:nvCxnSpPr>
        <p:spPr>
          <a:xfrm flipV="1">
            <a:off x="1672271" y="1664651"/>
            <a:ext cx="4544" cy="296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9A4D966E-DB8D-66C8-DCC6-7B77AE90FACD}"/>
              </a:ext>
            </a:extLst>
          </p:cNvPr>
          <p:cNvCxnSpPr/>
          <p:nvPr/>
        </p:nvCxnSpPr>
        <p:spPr>
          <a:xfrm flipV="1">
            <a:off x="2118571" y="1662618"/>
            <a:ext cx="4544" cy="296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FC54F025-BA14-DD1B-F36D-2954465EDD9E}"/>
              </a:ext>
            </a:extLst>
          </p:cNvPr>
          <p:cNvCxnSpPr/>
          <p:nvPr/>
        </p:nvCxnSpPr>
        <p:spPr>
          <a:xfrm flipV="1">
            <a:off x="2531719" y="1657819"/>
            <a:ext cx="4544" cy="296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3F4982D2-8701-3708-F32B-6142F11BD113}"/>
              </a:ext>
            </a:extLst>
          </p:cNvPr>
          <p:cNvSpPr/>
          <p:nvPr/>
        </p:nvSpPr>
        <p:spPr>
          <a:xfrm>
            <a:off x="3793471" y="1976785"/>
            <a:ext cx="3514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output, hidden = self.rnn(x, hidden)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0211EF8-AEB3-F05B-D802-97C9F14A3333}"/>
              </a:ext>
            </a:extLst>
          </p:cNvPr>
          <p:cNvSpPr txBox="1"/>
          <p:nvPr/>
        </p:nvSpPr>
        <p:spPr>
          <a:xfrm>
            <a:off x="3793470" y="2674337"/>
            <a:ext cx="6862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dirty="0"/>
              <a:t>x: </a:t>
            </a:r>
            <a:r>
              <a:rPr kumimoji="1" lang="en-US" altLang="zh-CN" dirty="0" err="1"/>
              <a:t>batch_size</a:t>
            </a:r>
            <a:r>
              <a:rPr kumimoji="1" lang="zh-CN" altLang="en-US" dirty="0"/>
              <a:t> </a:t>
            </a:r>
            <a:r>
              <a:rPr kumimoji="1" lang="en-US" altLang="zh-CN" dirty="0"/>
              <a:t>* </a:t>
            </a:r>
            <a:r>
              <a:rPr kumimoji="1" lang="en-US" altLang="zh-CN" dirty="0" err="1"/>
              <a:t>time_step</a:t>
            </a:r>
            <a:r>
              <a:rPr kumimoji="1" lang="en-US" altLang="zh-CN" dirty="0"/>
              <a:t> * </a:t>
            </a:r>
            <a:r>
              <a:rPr kumimoji="1" lang="en-US" altLang="zh-CN" dirty="0" err="1"/>
              <a:t>input_size</a:t>
            </a:r>
            <a:endParaRPr kumimoji="1" lang="en-US" altLang="zh-CN" dirty="0"/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/>
              <a:t>hidden : </a:t>
            </a:r>
            <a:r>
              <a:rPr kumimoji="1" lang="en-US" altLang="zh-CN" dirty="0" err="1"/>
              <a:t>num_layers</a:t>
            </a:r>
            <a:r>
              <a:rPr kumimoji="1" lang="en-US" altLang="zh-CN" dirty="0"/>
              <a:t> * </a:t>
            </a:r>
            <a:r>
              <a:rPr kumimoji="1" lang="en-US" altLang="zh-CN" dirty="0" err="1"/>
              <a:t>batch_size</a:t>
            </a:r>
            <a:r>
              <a:rPr kumimoji="1" lang="en-US" altLang="zh-CN" dirty="0"/>
              <a:t> * </a:t>
            </a:r>
            <a:r>
              <a:rPr kumimoji="1" lang="en-US" altLang="zh-CN" dirty="0" err="1"/>
              <a:t>hidden_size</a:t>
            </a:r>
            <a:endParaRPr kumimoji="1" lang="en-US" altLang="zh-CN" dirty="0"/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/>
              <a:t>output: </a:t>
            </a:r>
            <a:r>
              <a:rPr kumimoji="1" lang="en-US" altLang="zh-CN" dirty="0" err="1"/>
              <a:t>time_step</a:t>
            </a:r>
            <a:r>
              <a:rPr kumimoji="1" lang="en-US" altLang="zh-CN" dirty="0"/>
              <a:t> * </a:t>
            </a:r>
            <a:r>
              <a:rPr kumimoji="1" lang="en-US" altLang="zh-CN" dirty="0" err="1"/>
              <a:t>batch_size</a:t>
            </a:r>
            <a:r>
              <a:rPr kumimoji="1" lang="en-US" altLang="zh-CN" dirty="0"/>
              <a:t> * </a:t>
            </a:r>
            <a:r>
              <a:rPr kumimoji="1" lang="en-US" altLang="zh-CN" dirty="0" err="1"/>
              <a:t>hidden_size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F3B40C5-6138-E3B7-9378-6C56F59D4C23}"/>
              </a:ext>
            </a:extLst>
          </p:cNvPr>
          <p:cNvSpPr/>
          <p:nvPr/>
        </p:nvSpPr>
        <p:spPr>
          <a:xfrm>
            <a:off x="3762625" y="4280293"/>
            <a:ext cx="70914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555555"/>
                </a:solidFill>
              </a:rPr>
              <a:t>&gt;&gt;&gt; </a:t>
            </a:r>
            <a:r>
              <a:rPr lang="en-US" altLang="zh-CN" b="1" dirty="0" err="1">
                <a:solidFill>
                  <a:srgbClr val="333333"/>
                </a:solidFill>
              </a:rPr>
              <a:t>rnn</a:t>
            </a:r>
            <a:r>
              <a:rPr lang="en-US" altLang="zh-CN" dirty="0"/>
              <a:t> </a:t>
            </a:r>
            <a:r>
              <a:rPr lang="en-US" altLang="zh-CN" b="1" dirty="0"/>
              <a:t>=</a:t>
            </a:r>
            <a:r>
              <a:rPr lang="en-US" altLang="zh-CN" dirty="0"/>
              <a:t> </a:t>
            </a:r>
            <a:r>
              <a:rPr lang="en-US" altLang="zh-CN" dirty="0" err="1">
                <a:solidFill>
                  <a:srgbClr val="333333"/>
                </a:solidFill>
              </a:rPr>
              <a:t>nn</a:t>
            </a:r>
            <a:r>
              <a:rPr lang="en-US" altLang="zh-CN" b="1" dirty="0" err="1"/>
              <a:t>.</a:t>
            </a:r>
            <a:r>
              <a:rPr lang="en-US" altLang="zh-CN" b="1" dirty="0" err="1">
                <a:solidFill>
                  <a:srgbClr val="333333"/>
                </a:solidFill>
              </a:rPr>
              <a:t>RNN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009999"/>
                </a:solidFill>
              </a:rPr>
              <a:t>10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009999"/>
                </a:solidFill>
              </a:rPr>
              <a:t>20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009999"/>
                </a:solidFill>
              </a:rPr>
              <a:t>2</a:t>
            </a:r>
            <a:r>
              <a:rPr lang="en-US" altLang="zh-CN" dirty="0"/>
              <a:t>) </a:t>
            </a:r>
            <a:r>
              <a:rPr lang="zh-CN" altLang="en-US" dirty="0"/>
              <a:t>   ：输入单元</a:t>
            </a:r>
            <a:r>
              <a:rPr lang="en-US" altLang="zh-CN" dirty="0"/>
              <a:t>10</a:t>
            </a:r>
            <a:r>
              <a:rPr lang="zh-CN" altLang="en-US" dirty="0"/>
              <a:t>，隐含单元</a:t>
            </a:r>
            <a:r>
              <a:rPr lang="en-US" altLang="zh-CN" dirty="0"/>
              <a:t>20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层</a:t>
            </a:r>
            <a:endParaRPr lang="en-US" altLang="zh-CN" dirty="0"/>
          </a:p>
          <a:p>
            <a:r>
              <a:rPr lang="en-US" altLang="zh-CN" dirty="0">
                <a:solidFill>
                  <a:srgbClr val="555555"/>
                </a:solidFill>
              </a:rPr>
              <a:t>&gt;&gt;&gt; </a:t>
            </a:r>
            <a:r>
              <a:rPr lang="en-US" altLang="zh-CN" dirty="0">
                <a:solidFill>
                  <a:srgbClr val="0086B3"/>
                </a:solidFill>
              </a:rPr>
              <a:t>input</a:t>
            </a:r>
            <a:r>
              <a:rPr lang="en-US" altLang="zh-CN" dirty="0"/>
              <a:t> </a:t>
            </a:r>
            <a:r>
              <a:rPr lang="en-US" altLang="zh-CN" b="1" dirty="0"/>
              <a:t>=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333333"/>
                </a:solidFill>
              </a:rPr>
              <a:t>Variable</a:t>
            </a:r>
            <a:r>
              <a:rPr lang="en-US" altLang="zh-CN" dirty="0"/>
              <a:t>(</a:t>
            </a:r>
            <a:r>
              <a:rPr lang="en-US" altLang="zh-CN" dirty="0" err="1">
                <a:solidFill>
                  <a:srgbClr val="333333"/>
                </a:solidFill>
              </a:rPr>
              <a:t>torch</a:t>
            </a:r>
            <a:r>
              <a:rPr lang="en-US" altLang="zh-CN" b="1" dirty="0" err="1"/>
              <a:t>.</a:t>
            </a:r>
            <a:r>
              <a:rPr lang="en-US" altLang="zh-CN" dirty="0" err="1">
                <a:solidFill>
                  <a:srgbClr val="333333"/>
                </a:solidFill>
              </a:rPr>
              <a:t>randn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009999"/>
                </a:solidFill>
              </a:rPr>
              <a:t>5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009999"/>
                </a:solidFill>
              </a:rPr>
              <a:t>3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009999"/>
                </a:solidFill>
              </a:rPr>
              <a:t>10</a:t>
            </a:r>
            <a:r>
              <a:rPr lang="en-US" altLang="zh-CN" dirty="0"/>
              <a:t>)) </a:t>
            </a:r>
            <a:r>
              <a:rPr lang="zh-CN" altLang="en-US" dirty="0"/>
              <a:t>：</a:t>
            </a:r>
            <a:r>
              <a:rPr lang="en-US" altLang="zh-CN" dirty="0"/>
              <a:t>5</a:t>
            </a:r>
            <a:r>
              <a:rPr lang="zh-CN" altLang="en-US" dirty="0"/>
              <a:t>个时间步，</a:t>
            </a:r>
            <a:r>
              <a:rPr lang="en-US" altLang="zh-CN" dirty="0" err="1"/>
              <a:t>batch_size</a:t>
            </a:r>
            <a:r>
              <a:rPr lang="en-US" altLang="zh-CN" dirty="0"/>
              <a:t> =3, 10</a:t>
            </a:r>
            <a:r>
              <a:rPr lang="zh-CN" altLang="en-US" dirty="0"/>
              <a:t>维的输入向量</a:t>
            </a:r>
            <a:endParaRPr lang="en-US" altLang="zh-CN" dirty="0"/>
          </a:p>
          <a:p>
            <a:r>
              <a:rPr lang="en-US" altLang="zh-CN" dirty="0">
                <a:solidFill>
                  <a:srgbClr val="555555"/>
                </a:solidFill>
              </a:rPr>
              <a:t>&gt;&gt;&gt; </a:t>
            </a:r>
            <a:r>
              <a:rPr lang="en-US" altLang="zh-CN" dirty="0">
                <a:solidFill>
                  <a:srgbClr val="333333"/>
                </a:solidFill>
              </a:rPr>
              <a:t>h0</a:t>
            </a:r>
            <a:r>
              <a:rPr lang="en-US" altLang="zh-CN" dirty="0"/>
              <a:t> </a:t>
            </a:r>
            <a:r>
              <a:rPr lang="en-US" altLang="zh-CN" b="1" dirty="0"/>
              <a:t>=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333333"/>
                </a:solidFill>
              </a:rPr>
              <a:t>Variable</a:t>
            </a:r>
            <a:r>
              <a:rPr lang="en-US" altLang="zh-CN" dirty="0"/>
              <a:t>(</a:t>
            </a:r>
            <a:r>
              <a:rPr lang="en-US" altLang="zh-CN" dirty="0" err="1">
                <a:solidFill>
                  <a:srgbClr val="333333"/>
                </a:solidFill>
              </a:rPr>
              <a:t>torch</a:t>
            </a:r>
            <a:r>
              <a:rPr lang="en-US" altLang="zh-CN" b="1" dirty="0" err="1"/>
              <a:t>.</a:t>
            </a:r>
            <a:r>
              <a:rPr lang="en-US" altLang="zh-CN" dirty="0" err="1">
                <a:solidFill>
                  <a:srgbClr val="333333"/>
                </a:solidFill>
              </a:rPr>
              <a:t>randn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009999"/>
                </a:solidFill>
              </a:rPr>
              <a:t>2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009999"/>
                </a:solidFill>
              </a:rPr>
              <a:t>3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009999"/>
                </a:solidFill>
              </a:rPr>
              <a:t>20</a:t>
            </a:r>
            <a:r>
              <a:rPr lang="en-US" altLang="zh-CN" dirty="0"/>
              <a:t>)) </a:t>
            </a:r>
            <a:r>
              <a:rPr lang="zh-CN" altLang="en-US" dirty="0"/>
              <a:t> ：</a:t>
            </a:r>
            <a:r>
              <a:rPr lang="en-US" altLang="zh-CN" dirty="0"/>
              <a:t>2</a:t>
            </a:r>
            <a:r>
              <a:rPr lang="zh-CN" altLang="en-US" dirty="0"/>
              <a:t>层，</a:t>
            </a:r>
            <a:r>
              <a:rPr lang="en-US" altLang="zh-CN" dirty="0"/>
              <a:t>batch</a:t>
            </a:r>
            <a:r>
              <a:rPr lang="zh-CN" altLang="en-US" dirty="0"/>
              <a:t>：</a:t>
            </a:r>
            <a:r>
              <a:rPr lang="en-US" altLang="zh-CN" dirty="0"/>
              <a:t>3</a:t>
            </a:r>
            <a:r>
              <a:rPr lang="zh-CN" altLang="en-US" dirty="0"/>
              <a:t>，隐含单元</a:t>
            </a:r>
            <a:r>
              <a:rPr lang="en-US" altLang="zh-CN" dirty="0"/>
              <a:t>20</a:t>
            </a:r>
          </a:p>
          <a:p>
            <a:r>
              <a:rPr lang="en-US" altLang="zh-CN" dirty="0">
                <a:solidFill>
                  <a:srgbClr val="555555"/>
                </a:solidFill>
              </a:rPr>
              <a:t>&gt;&gt;&gt; </a:t>
            </a:r>
            <a:r>
              <a:rPr lang="en-US" altLang="zh-CN" dirty="0">
                <a:solidFill>
                  <a:srgbClr val="333333"/>
                </a:solidFill>
              </a:rPr>
              <a:t>output</a:t>
            </a:r>
            <a:r>
              <a:rPr lang="en-US" altLang="zh-CN" dirty="0"/>
              <a:t>, </a:t>
            </a:r>
            <a:r>
              <a:rPr lang="en-US" altLang="zh-CN" dirty="0" err="1">
                <a:solidFill>
                  <a:srgbClr val="333333"/>
                </a:solidFill>
              </a:rPr>
              <a:t>hn</a:t>
            </a:r>
            <a:r>
              <a:rPr lang="en-US" altLang="zh-CN" dirty="0"/>
              <a:t> </a:t>
            </a:r>
            <a:r>
              <a:rPr lang="en-US" altLang="zh-CN" b="1" dirty="0"/>
              <a:t>=</a:t>
            </a:r>
            <a:r>
              <a:rPr lang="en-US" altLang="zh-CN" dirty="0"/>
              <a:t> </a:t>
            </a:r>
            <a:r>
              <a:rPr lang="en-US" altLang="zh-CN" b="1" dirty="0" err="1">
                <a:solidFill>
                  <a:srgbClr val="333333"/>
                </a:solidFill>
              </a:rPr>
              <a:t>rnn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0086B3"/>
                </a:solidFill>
              </a:rPr>
              <a:t>input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333333"/>
                </a:solidFill>
              </a:rPr>
              <a:t>h0</a:t>
            </a:r>
            <a:r>
              <a:rPr lang="en-US" altLang="zh-CN" dirty="0"/>
              <a:t>)</a:t>
            </a:r>
            <a:r>
              <a:rPr lang="zh-CN" altLang="en-US" dirty="0"/>
              <a:t>：</a:t>
            </a:r>
            <a:r>
              <a:rPr lang="en-US" altLang="zh-CN" dirty="0"/>
              <a:t>output</a:t>
            </a:r>
            <a:r>
              <a:rPr lang="zh-CN" altLang="en-US" dirty="0"/>
              <a:t>为一个</a:t>
            </a:r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20</a:t>
            </a:r>
            <a:r>
              <a:rPr lang="zh-CN" altLang="en-US" dirty="0"/>
              <a:t>的张量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BB57B27-FF21-1F38-2C04-D9E2A6760EA8}"/>
              </a:ext>
            </a:extLst>
          </p:cNvPr>
          <p:cNvSpPr txBox="1"/>
          <p:nvPr/>
        </p:nvSpPr>
        <p:spPr>
          <a:xfrm>
            <a:off x="3762625" y="3910961"/>
            <a:ext cx="1882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/>
              <a:t>例子：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B2BA8A4C-806C-EC5E-9F34-1F826F276D57}"/>
              </a:ext>
            </a:extLst>
          </p:cNvPr>
          <p:cNvSpPr/>
          <p:nvPr/>
        </p:nvSpPr>
        <p:spPr>
          <a:xfrm>
            <a:off x="3793470" y="1258677"/>
            <a:ext cx="7379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self.rnn = nn.RNN(hidden_size, hidden_size, num_layers, </a:t>
            </a:r>
            <a:r>
              <a:rPr lang="zh-CN" altLang="en-US" b="1" dirty="0"/>
              <a:t>batch_first = 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</a:rPr>
              <a:t>True</a:t>
            </a:r>
            <a:r>
              <a:rPr lang="zh-CN" alt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63437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D24726"/>
                </a:solidFill>
                <a:latin typeface="Weibei SC" charset="-122"/>
                <a:ea typeface="Weibei SC" charset="-122"/>
                <a:cs typeface="Weibei SC" charset="-122"/>
              </a:rPr>
              <a:t>训练曲线</a:t>
            </a:r>
          </a:p>
        </p:txBody>
      </p:sp>
      <p:sp>
        <p:nvSpPr>
          <p:cNvPr id="6" name="内容占位符 3"/>
          <p:cNvSpPr>
            <a:spLocks noGrp="1"/>
          </p:cNvSpPr>
          <p:nvPr>
            <p:ph idx="1"/>
          </p:nvPr>
        </p:nvSpPr>
        <p:spPr>
          <a:xfrm>
            <a:off x="7974418" y="3918379"/>
            <a:ext cx="4082902" cy="467832"/>
          </a:xfrm>
        </p:spPr>
        <p:txBody>
          <a:bodyPr>
            <a:normAutofit/>
          </a:bodyPr>
          <a:lstStyle/>
          <a:p>
            <a:r>
              <a:rPr kumimoji="1" lang="zh-CN" altLang="en-US" dirty="0">
                <a:latin typeface="Weibei SC" charset="-122"/>
                <a:ea typeface="Weibei SC" charset="-122"/>
                <a:cs typeface="Weibei SC" charset="-122"/>
              </a:rPr>
              <a:t>测试数据准确率：</a:t>
            </a:r>
            <a:r>
              <a:rPr lang="en-US" altLang="zh-CN" dirty="0"/>
              <a:t>0.90</a:t>
            </a:r>
            <a:endParaRPr kumimoji="1" lang="en-US" altLang="zh-CN" dirty="0">
              <a:latin typeface="Weibei SC" charset="-122"/>
              <a:ea typeface="Weibei SC" charset="-122"/>
              <a:cs typeface="Weibei SC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D65566-FC19-CE43-9E75-E9A7B48D5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36743"/>
            <a:ext cx="7101637" cy="485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8894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作业：用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完成情绪分类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D74F3DDE-9A25-FBA7-E75B-443DEBA68E21}"/>
              </a:ext>
            </a:extLst>
          </p:cNvPr>
          <p:cNvSpPr txBox="1">
            <a:spLocks/>
          </p:cNvSpPr>
          <p:nvPr/>
        </p:nvSpPr>
        <p:spPr>
          <a:xfrm>
            <a:off x="1297806" y="1356541"/>
            <a:ext cx="8869170" cy="42465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sz="2400" dirty="0">
              <a:latin typeface="Weibei SC" charset="-122"/>
              <a:ea typeface="Weibei SC" charset="-122"/>
              <a:cs typeface="Weibei SC" charset="-122"/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9887BD3A-F50F-FEDA-A00C-4D19EC9BAD88}"/>
              </a:ext>
            </a:extLst>
          </p:cNvPr>
          <p:cNvSpPr txBox="1">
            <a:spLocks/>
          </p:cNvSpPr>
          <p:nvPr/>
        </p:nvSpPr>
        <p:spPr>
          <a:xfrm>
            <a:off x="574304" y="1756190"/>
            <a:ext cx="10515600" cy="42465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仿照提供给大家的用</a:t>
            </a:r>
            <a:r>
              <a:rPr kumimoji="1" lang="en-US" altLang="zh-CN" sz="2400" dirty="0">
                <a:latin typeface="Weibei SC" charset="-122"/>
                <a:ea typeface="Weibei SC" charset="-122"/>
                <a:cs typeface="Weibei SC" charset="-122"/>
              </a:rPr>
              <a:t>RNN</a:t>
            </a:r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做情绪分析的代码</a:t>
            </a:r>
            <a:endParaRPr kumimoji="1" lang="en-US" altLang="zh-CN" sz="2400" dirty="0">
              <a:latin typeface="Weibei SC" charset="-122"/>
              <a:ea typeface="Weibei SC" charset="-122"/>
              <a:cs typeface="Weibei SC" charset="-122"/>
            </a:endParaRPr>
          </a:p>
          <a:p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构建一个用</a:t>
            </a:r>
            <a:r>
              <a:rPr kumimoji="1" lang="en-US" altLang="zh-CN" sz="2400" dirty="0">
                <a:latin typeface="Weibei SC" charset="-122"/>
                <a:ea typeface="Weibei SC" charset="-122"/>
                <a:cs typeface="Weibei SC" charset="-122"/>
              </a:rPr>
              <a:t>LSTM</a:t>
            </a:r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完成情绪分类任务的神经网络</a:t>
            </a:r>
            <a:endParaRPr kumimoji="1" lang="en-US" altLang="zh-CN" sz="2400" dirty="0">
              <a:latin typeface="Weibei SC" charset="-122"/>
              <a:ea typeface="Weibei SC" charset="-122"/>
              <a:cs typeface="Weibei SC" charset="-122"/>
            </a:endParaRPr>
          </a:p>
          <a:p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训练这个网络，并与普通前馈神经网络、</a:t>
            </a:r>
            <a:r>
              <a:rPr kumimoji="1" lang="en-US" altLang="zh-CN" sz="2400" dirty="0">
                <a:latin typeface="Weibei SC" charset="-122"/>
                <a:ea typeface="Weibei SC" charset="-122"/>
                <a:cs typeface="Weibei SC" charset="-122"/>
              </a:rPr>
              <a:t>RNN</a:t>
            </a:r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进行对比分类结果（对比需要通过</a:t>
            </a:r>
            <a:r>
              <a:rPr kumimoji="1" lang="en-US" altLang="zh-CN" sz="2400" dirty="0">
                <a:latin typeface="Weibei SC" charset="-122"/>
                <a:ea typeface="Weibei SC" charset="-122"/>
                <a:cs typeface="Weibei SC" charset="-122"/>
              </a:rPr>
              <a:t>5</a:t>
            </a:r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次实验取平均值）</a:t>
            </a:r>
            <a:endParaRPr kumimoji="1" lang="en-US" altLang="zh-CN" sz="2400" dirty="0">
              <a:latin typeface="Weibei SC" charset="-122"/>
              <a:ea typeface="Weibei SC" charset="-122"/>
              <a:cs typeface="Weibei SC" charset="-122"/>
            </a:endParaRPr>
          </a:p>
          <a:p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分析误判的案例，并对这些案例给出分类并简单分析理由</a:t>
            </a:r>
          </a:p>
        </p:txBody>
      </p:sp>
    </p:spTree>
    <p:extLst>
      <p:ext uri="{BB962C8B-B14F-4D97-AF65-F5344CB8AC3E}">
        <p14:creationId xmlns:p14="http://schemas.microsoft.com/office/powerpoint/2010/main" val="37341573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Summary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49ABB25-3A16-FB8E-A0D6-A906B723C6CD}"/>
              </a:ext>
            </a:extLst>
          </p:cNvPr>
          <p:cNvSpPr txBox="1">
            <a:spLocks/>
          </p:cNvSpPr>
          <p:nvPr/>
        </p:nvSpPr>
        <p:spPr>
          <a:xfrm>
            <a:off x="814039" y="1597573"/>
            <a:ext cx="9735428" cy="37451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人工神经网络分类原理</a:t>
            </a:r>
            <a:endParaRPr kumimoji="1" lang="en-US" altLang="zh-CN" sz="2400" dirty="0">
              <a:latin typeface="Weibei SC" charset="-122"/>
              <a:ea typeface="Weibei SC" charset="-122"/>
              <a:cs typeface="Weibei SC" charset="-122"/>
            </a:endParaRPr>
          </a:p>
          <a:p>
            <a:r>
              <a:rPr kumimoji="1" lang="en-US" altLang="zh-CN" sz="2400" dirty="0">
                <a:latin typeface="Weibei SC" charset="-122"/>
                <a:ea typeface="Weibei SC" charset="-122"/>
                <a:cs typeface="Weibei SC" charset="-122"/>
              </a:rPr>
              <a:t>CNN</a:t>
            </a:r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工作原理</a:t>
            </a:r>
            <a:endParaRPr kumimoji="1" lang="en-US" altLang="zh-CN" sz="2400" dirty="0">
              <a:latin typeface="Weibei SC" charset="-122"/>
              <a:ea typeface="Weibei SC" charset="-122"/>
              <a:cs typeface="Weibei SC" charset="-122"/>
            </a:endParaRPr>
          </a:p>
          <a:p>
            <a:r>
              <a:rPr kumimoji="1" lang="en-US" altLang="zh-CN" sz="2400" dirty="0">
                <a:latin typeface="Weibei SC" charset="-122"/>
                <a:ea typeface="Weibei SC" charset="-122"/>
                <a:cs typeface="Weibei SC" charset="-122"/>
              </a:rPr>
              <a:t>RNN</a:t>
            </a:r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工作原理</a:t>
            </a:r>
            <a:endParaRPr kumimoji="1" lang="en-US" altLang="zh-CN" sz="2400" dirty="0">
              <a:latin typeface="Weibei SC" charset="-122"/>
              <a:ea typeface="Weibei SC" charset="-122"/>
              <a:cs typeface="Weibei SC" charset="-122"/>
            </a:endParaRPr>
          </a:p>
          <a:p>
            <a:endParaRPr kumimoji="1" lang="zh-CN" altLang="en-US" sz="2400" dirty="0">
              <a:latin typeface="Weibei SC" charset="-122"/>
              <a:ea typeface="Weibei SC" charset="-122"/>
              <a:cs typeface="Weibei SC" charset="-122"/>
            </a:endParaRPr>
          </a:p>
          <a:p>
            <a:endParaRPr kumimoji="1" lang="zh-CN" altLang="en-US" sz="2400" dirty="0">
              <a:latin typeface="Weibei SC" charset="-122"/>
              <a:ea typeface="Weibei SC" charset="-122"/>
              <a:cs typeface="Weibei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9520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如何计算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Loss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7">
            <a:extLst>
              <a:ext uri="{FF2B5EF4-FFF2-40B4-BE49-F238E27FC236}">
                <a16:creationId xmlns:a16="http://schemas.microsoft.com/office/drawing/2014/main" id="{83A61360-D309-8C12-5F5E-A65B66E89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039" y="1512523"/>
            <a:ext cx="5570919" cy="277592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1BD4754-6BCD-1124-71EE-0515044E2036}"/>
              </a:ext>
            </a:extLst>
          </p:cNvPr>
          <p:cNvSpPr txBox="1"/>
          <p:nvPr/>
        </p:nvSpPr>
        <p:spPr>
          <a:xfrm>
            <a:off x="6799972" y="618951"/>
            <a:ext cx="4080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如果现在神经</a:t>
            </a:r>
            <a:r>
              <a:rPr kumimoji="1" lang="zh-CN" altLang="en-US" dirty="0"/>
              <a:t>网络最后一层的输出是：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F5AFADB-3B82-BC4A-B91A-4279C6CFDC60}"/>
                  </a:ext>
                </a:extLst>
              </p:cNvPr>
              <p:cNvSpPr txBox="1"/>
              <p:nvPr/>
            </p:nvSpPr>
            <p:spPr>
              <a:xfrm>
                <a:off x="7959906" y="1113517"/>
                <a:ext cx="1271117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  <a:p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F5AFADB-3B82-BC4A-B91A-4279C6CFD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9906" y="1113517"/>
                <a:ext cx="1271117" cy="830997"/>
              </a:xfrm>
              <a:prstGeom prst="rect">
                <a:avLst/>
              </a:prstGeom>
              <a:blipFill>
                <a:blip r:embed="rId5"/>
                <a:stretch>
                  <a:fillRect l="-19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1180E692-F71F-42AE-B1D1-1AB010C28821}"/>
              </a:ext>
            </a:extLst>
          </p:cNvPr>
          <p:cNvSpPr txBox="1"/>
          <p:nvPr/>
        </p:nvSpPr>
        <p:spPr>
          <a:xfrm>
            <a:off x="6855004" y="1759848"/>
            <a:ext cx="4593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而该样本对应的标签（标准答案）是</a:t>
            </a:r>
            <a:r>
              <a:rPr kumimoji="1" lang="en-US" altLang="zh-CN" dirty="0"/>
              <a:t>3</a:t>
            </a:r>
            <a:r>
              <a:rPr kumimoji="1" lang="zh-CN" altLang="en-US" dirty="0"/>
              <a:t>，则计算这一个样本的损失为：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78A9C12-7F0B-1971-1136-61B26EAF559D}"/>
                  </a:ext>
                </a:extLst>
              </p:cNvPr>
              <p:cNvSpPr txBox="1"/>
              <p:nvPr/>
            </p:nvSpPr>
            <p:spPr>
              <a:xfrm>
                <a:off x="8011046" y="2560977"/>
                <a:ext cx="1079463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charset="0"/>
                        </a:rPr>
                        <m:t>−</m:t>
                      </m:r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78A9C12-7F0B-1971-1136-61B26EAF5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046" y="2560977"/>
                <a:ext cx="1079463" cy="518604"/>
              </a:xfrm>
              <a:prstGeom prst="rect">
                <a:avLst/>
              </a:prstGeom>
              <a:blipFill>
                <a:blip r:embed="rId6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6FFD3CD8-76E7-FB10-0458-314B34D7954F}"/>
              </a:ext>
            </a:extLst>
          </p:cNvPr>
          <p:cNvSpPr txBox="1"/>
          <p:nvPr/>
        </p:nvSpPr>
        <p:spPr>
          <a:xfrm>
            <a:off x="6886752" y="3072602"/>
            <a:ext cx="4593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一般地，假如样本的标签为</a:t>
            </a:r>
            <a:r>
              <a:rPr kumimoji="1" lang="en-US" altLang="zh-CN" dirty="0"/>
              <a:t>l</a:t>
            </a:r>
            <a:r>
              <a:rPr kumimoji="1" lang="zh-CN" altLang="en-US" dirty="0"/>
              <a:t>，则该样本的损失为：</a:t>
            </a:r>
            <a:r>
              <a:rPr kumimoji="1" lang="en-US" altLang="zh-CN" dirty="0"/>
              <a:t>-log </a:t>
            </a:r>
            <a:r>
              <a:rPr kumimoji="1" lang="en-US" altLang="zh-CN" dirty="0" err="1"/>
              <a:t>p</a:t>
            </a:r>
            <a:r>
              <a:rPr kumimoji="1" lang="en-US" altLang="zh-CN" baseline="-25000" dirty="0" err="1"/>
              <a:t>l</a:t>
            </a:r>
            <a:endParaRPr kumimoji="1" lang="zh-CN" altLang="en-US" baseline="-250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762AF51-8609-7389-6B2D-D9257B1C405B}"/>
              </a:ext>
            </a:extLst>
          </p:cNvPr>
          <p:cNvSpPr txBox="1"/>
          <p:nvPr/>
        </p:nvSpPr>
        <p:spPr>
          <a:xfrm>
            <a:off x="6886752" y="3953559"/>
            <a:ext cx="4593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于是，所有样本下的总损失函数为：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2EC3C27-AB01-1433-EF8F-BB7E45FA9430}"/>
                  </a:ext>
                </a:extLst>
              </p:cNvPr>
              <p:cNvSpPr txBox="1"/>
              <p:nvPr/>
            </p:nvSpPr>
            <p:spPr>
              <a:xfrm>
                <a:off x="7959906" y="4557517"/>
                <a:ext cx="1836015" cy="8118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𝐿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  <m:r>
                                    <a:rPr kumimoji="1" lang="en-US" altLang="zh-CN" b="0" i="1" baseline="-25000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2EC3C27-AB01-1433-EF8F-BB7E45FA9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9906" y="4557517"/>
                <a:ext cx="1836015" cy="811825"/>
              </a:xfrm>
              <a:prstGeom prst="rect">
                <a:avLst/>
              </a:prstGeom>
              <a:blipFill>
                <a:blip r:embed="rId7"/>
                <a:stretch>
                  <a:fillRect l="-2055" t="-109375" b="-164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552535F9-2788-8FEF-DD6D-2B4E67A22BEC}"/>
              </a:ext>
            </a:extLst>
          </p:cNvPr>
          <p:cNvSpPr txBox="1"/>
          <p:nvPr/>
        </p:nvSpPr>
        <p:spPr>
          <a:xfrm>
            <a:off x="7959906" y="5495751"/>
            <a:ext cx="1557866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nn.NLLLoss</a:t>
            </a:r>
            <a:r>
              <a:rPr kumimoji="1" lang="en-US" altLang="zh-CN" dirty="0"/>
              <a:t>()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0115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什么是交叉熵？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7">
            <a:extLst>
              <a:ext uri="{FF2B5EF4-FFF2-40B4-BE49-F238E27FC236}">
                <a16:creationId xmlns:a16="http://schemas.microsoft.com/office/drawing/2014/main" id="{83A61360-D309-8C12-5F5E-A65B66E89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656" y="1526919"/>
            <a:ext cx="5570919" cy="277592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77C020E-4028-4F74-582C-85A6F4A6E1F3}"/>
                  </a:ext>
                </a:extLst>
              </p:cNvPr>
              <p:cNvSpPr txBox="1"/>
              <p:nvPr/>
            </p:nvSpPr>
            <p:spPr>
              <a:xfrm>
                <a:off x="8082078" y="2587295"/>
                <a:ext cx="1836015" cy="810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𝐿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  <m:r>
                                    <a:rPr kumimoji="1" lang="en-US" altLang="zh-CN" b="0" i="1" baseline="-25000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77C020E-4028-4F74-582C-85A6F4A6E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2078" y="2587295"/>
                <a:ext cx="1836015" cy="810222"/>
              </a:xfrm>
              <a:prstGeom prst="rect">
                <a:avLst/>
              </a:prstGeom>
              <a:blipFill>
                <a:blip r:embed="rId5"/>
                <a:stretch>
                  <a:fillRect l="-2759" t="-106154" b="-16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9A88C779-31C6-3BDC-4AEB-A5820E354EA3}"/>
              </a:ext>
            </a:extLst>
          </p:cNvPr>
          <p:cNvSpPr txBox="1"/>
          <p:nvPr/>
        </p:nvSpPr>
        <p:spPr>
          <a:xfrm>
            <a:off x="8360227" y="3633606"/>
            <a:ext cx="1557866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nn.NLLLoss</a:t>
            </a:r>
            <a:r>
              <a:rPr kumimoji="1" lang="en-US" altLang="zh-CN" dirty="0"/>
              <a:t>()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3D7F61D5-13B2-DE35-627B-B29FA1708B71}"/>
                  </a:ext>
                </a:extLst>
              </p:cNvPr>
              <p:cNvSpPr/>
              <p:nvPr/>
            </p:nvSpPr>
            <p:spPr>
              <a:xfrm>
                <a:off x="1374931" y="4524533"/>
                <a:ext cx="9442137" cy="9041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𝑞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𝑝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kumimoji="1" lang="en-US" altLang="zh-CN" b="0" i="1" smtClean="0">
                          <a:latin typeface="Cambria Math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𝐶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𝑁</m:t>
                              </m:r>
                            </m:den>
                          </m:f>
                          <m:func>
                            <m:func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𝑗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𝐶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3D7F61D5-13B2-DE35-627B-B29FA1708B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931" y="4524533"/>
                <a:ext cx="9442137" cy="904158"/>
              </a:xfrm>
              <a:prstGeom prst="rect">
                <a:avLst/>
              </a:prstGeom>
              <a:blipFill>
                <a:blip r:embed="rId6"/>
                <a:stretch>
                  <a:fillRect t="-91667" b="-1402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2DDD016-0AA6-9714-CF89-2ECECBF7C3F1}"/>
                  </a:ext>
                </a:extLst>
              </p:cNvPr>
              <p:cNvSpPr txBox="1"/>
              <p:nvPr/>
            </p:nvSpPr>
            <p:spPr>
              <a:xfrm flipH="1">
                <a:off x="1025912" y="5664780"/>
                <a:ext cx="11304105" cy="358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600" dirty="0"/>
                  <a:t>C</a:t>
                </a:r>
                <a:r>
                  <a:rPr kumimoji="1" lang="zh-CN" altLang="en-US" sz="1600" dirty="0"/>
                  <a:t>是类别数，</a:t>
                </a:r>
                <a:r>
                  <a:rPr kumimoji="1" lang="en-US" altLang="zh-CN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>
                            <a:latin typeface="Cambria Math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zh-CN" sz="16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kumimoji="1" lang="en-US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600" b="0" i="1" smtClean="0">
                            <a:latin typeface="Cambria Math" charset="0"/>
                          </a:rPr>
                          <m:t>𝑖</m:t>
                        </m:r>
                      </m:e>
                      <m:e>
                        <m:r>
                          <a:rPr kumimoji="1" lang="en-US" altLang="zh-CN" sz="16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zh-CN" altLang="en-US" sz="1600" dirty="0"/>
                  <a:t>是指示函数，表示在给定</a:t>
                </a:r>
                <a:r>
                  <a:rPr kumimoji="1" lang="en-US" altLang="zh-CN" sz="1600" dirty="0"/>
                  <a:t>x</a:t>
                </a:r>
                <a:r>
                  <a:rPr kumimoji="1" lang="zh-CN" altLang="en-US" sz="1600" dirty="0"/>
                  <a:t>前提下，第</a:t>
                </a:r>
                <a:r>
                  <a:rPr kumimoji="1" lang="en-US" altLang="zh-CN" sz="1600" dirty="0"/>
                  <a:t>j</a:t>
                </a:r>
                <a:r>
                  <a:rPr kumimoji="1" lang="zh-CN" altLang="en-US" sz="1600" dirty="0"/>
                  <a:t>个样本隶属于第</a:t>
                </a:r>
                <a:r>
                  <a:rPr kumimoji="1" lang="en-US" altLang="zh-CN" sz="1600" dirty="0" err="1"/>
                  <a:t>i</a:t>
                </a:r>
                <a:r>
                  <a:rPr kumimoji="1" lang="zh-CN" altLang="en-US" sz="1600" dirty="0"/>
                  <a:t>个分类的情况，</a:t>
                </a:r>
                <a:r>
                  <a:rPr kumimoji="1" lang="en-US" altLang="zh-CN" sz="1600" dirty="0"/>
                  <a:t>0</a:t>
                </a:r>
                <a:r>
                  <a:rPr kumimoji="1" lang="zh-CN" altLang="en-US" sz="1600" dirty="0"/>
                  <a:t>为不属于，</a:t>
                </a:r>
                <a:r>
                  <a:rPr kumimoji="1" lang="en-US" altLang="zh-CN" sz="1600" dirty="0"/>
                  <a:t>1</a:t>
                </a:r>
                <a:r>
                  <a:rPr kumimoji="1" lang="zh-CN" altLang="en-US" sz="1600" dirty="0"/>
                  <a:t>为属于</a:t>
                </a:r>
              </a:p>
            </p:txBody>
          </p:sp>
        </mc:Choice>
        <mc:Fallback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2DDD016-0AA6-9714-CF89-2ECECBF7C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25912" y="5664780"/>
                <a:ext cx="11304105" cy="358368"/>
              </a:xfrm>
              <a:prstGeom prst="rect">
                <a:avLst/>
              </a:prstGeom>
              <a:blipFill>
                <a:blip r:embed="rId7"/>
                <a:stretch>
                  <a:fillRect l="-224" t="-6667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8716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334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如何用于分类？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内容占位符 7">
            <a:extLst>
              <a:ext uri="{FF2B5EF4-FFF2-40B4-BE49-F238E27FC236}">
                <a16:creationId xmlns:a16="http://schemas.microsoft.com/office/drawing/2014/main" id="{80216C30-C4AE-F882-2A5B-38B01C449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589" y="1499379"/>
            <a:ext cx="5570919" cy="277592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10153EF-A993-0C04-CD8A-F78ACB6890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912" y="1861131"/>
            <a:ext cx="2145381" cy="205241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F9194CF-5E58-71CC-4AEA-4374FC2E0BAA}"/>
              </a:ext>
            </a:extLst>
          </p:cNvPr>
          <p:cNvSpPr txBox="1"/>
          <p:nvPr/>
        </p:nvSpPr>
        <p:spPr>
          <a:xfrm>
            <a:off x="9846785" y="2215457"/>
            <a:ext cx="404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猫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261201B-109E-DFF5-58D6-7307DBD413D5}"/>
              </a:ext>
            </a:extLst>
          </p:cNvPr>
          <p:cNvSpPr txBox="1"/>
          <p:nvPr/>
        </p:nvSpPr>
        <p:spPr>
          <a:xfrm>
            <a:off x="9850330" y="2537977"/>
            <a:ext cx="404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狗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3CCF47D-434F-F409-7DC8-AA2C21A02D76}"/>
              </a:ext>
            </a:extLst>
          </p:cNvPr>
          <p:cNvSpPr txBox="1"/>
          <p:nvPr/>
        </p:nvSpPr>
        <p:spPr>
          <a:xfrm>
            <a:off x="9853875" y="2860497"/>
            <a:ext cx="404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马鼠</a:t>
            </a:r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C20C765-C7B4-B7E5-A396-7760E7BA6A3F}"/>
              </a:ext>
            </a:extLst>
          </p:cNvPr>
          <p:cNvSpPr txBox="1"/>
          <p:nvPr/>
        </p:nvSpPr>
        <p:spPr>
          <a:xfrm>
            <a:off x="3071055" y="4986464"/>
            <a:ext cx="7818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通常，我们会选取最大的</a:t>
            </a:r>
            <a:r>
              <a:rPr kumimoji="1" lang="en-US" altLang="zh-CN" dirty="0"/>
              <a:t>p</a:t>
            </a:r>
            <a:r>
              <a:rPr kumimoji="1" lang="en-US" altLang="zh-CN" baseline="-25000" dirty="0"/>
              <a:t>i</a:t>
            </a:r>
            <a:r>
              <a:rPr kumimoji="1" lang="zh-CN" altLang="en-US" dirty="0"/>
              <a:t>所对应的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作为神经网络最后给出的分类</a:t>
            </a: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654E7F8F-21C4-BEBE-6CD1-3276EC0CF251}"/>
              </a:ext>
            </a:extLst>
          </p:cNvPr>
          <p:cNvCxnSpPr/>
          <p:nvPr/>
        </p:nvCxnSpPr>
        <p:spPr>
          <a:xfrm>
            <a:off x="9082345" y="2400123"/>
            <a:ext cx="629871" cy="1173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240E0B47-3F38-E9A1-E4DF-80DD27EC5F7B}"/>
              </a:ext>
            </a:extLst>
          </p:cNvPr>
          <p:cNvCxnSpPr/>
          <p:nvPr/>
        </p:nvCxnSpPr>
        <p:spPr>
          <a:xfrm>
            <a:off x="9082345" y="2736752"/>
            <a:ext cx="629871" cy="117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AB4E8A03-9BE9-532D-5F29-1BA93E3CA047}"/>
              </a:ext>
            </a:extLst>
          </p:cNvPr>
          <p:cNvCxnSpPr/>
          <p:nvPr/>
        </p:nvCxnSpPr>
        <p:spPr>
          <a:xfrm>
            <a:off x="9082345" y="3061649"/>
            <a:ext cx="629871" cy="117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9B55F698-4F4C-62F6-4B0D-701CF819C7F4}"/>
              </a:ext>
            </a:extLst>
          </p:cNvPr>
          <p:cNvCxnSpPr/>
          <p:nvPr/>
        </p:nvCxnSpPr>
        <p:spPr>
          <a:xfrm>
            <a:off x="9082345" y="3373281"/>
            <a:ext cx="629871" cy="117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FCD19CED-69AD-3867-E735-211BC4EB4B9D}"/>
                  </a:ext>
                </a:extLst>
              </p:cNvPr>
              <p:cNvSpPr txBox="1"/>
              <p:nvPr/>
            </p:nvSpPr>
            <p:spPr>
              <a:xfrm>
                <a:off x="4370245" y="5465676"/>
                <a:ext cx="1439433" cy="4110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𝑠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FCD19CED-69AD-3867-E735-211BC4EB4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245" y="5465676"/>
                <a:ext cx="1439433" cy="411075"/>
              </a:xfrm>
              <a:prstGeom prst="rect">
                <a:avLst/>
              </a:prstGeom>
              <a:blipFill>
                <a:blip r:embed="rId6"/>
                <a:stretch>
                  <a:fillRect l="-2632" r="-877"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FFA64B0A-6FAD-4726-8AE8-80579D416860}"/>
              </a:ext>
            </a:extLst>
          </p:cNvPr>
          <p:cNvSpPr txBox="1"/>
          <p:nvPr/>
        </p:nvSpPr>
        <p:spPr>
          <a:xfrm>
            <a:off x="6980316" y="5465676"/>
            <a:ext cx="2800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 =</a:t>
            </a:r>
            <a:r>
              <a:rPr kumimoji="1" lang="pl-PL" altLang="zh-CN" dirty="0"/>
              <a:t> </a:t>
            </a:r>
            <a:r>
              <a:rPr kumimoji="1" lang="pl-PL" altLang="zh-CN" dirty="0" err="1"/>
              <a:t>torch.max</a:t>
            </a:r>
            <a:r>
              <a:rPr kumimoji="1" lang="pl-PL" altLang="zh-CN" dirty="0"/>
              <a:t>(pi, 0)[1]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8117010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回顾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离子会议室</Template>
  <TotalTime>0</TotalTime>
  <Words>3912</Words>
  <Application>Microsoft Macintosh PowerPoint</Application>
  <PresentationFormat>宽屏</PresentationFormat>
  <Paragraphs>563</Paragraphs>
  <Slides>68</Slides>
  <Notes>61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68</vt:i4>
      </vt:variant>
    </vt:vector>
  </HeadingPairs>
  <TitlesOfParts>
    <vt:vector size="80" baseType="lpstr">
      <vt:lpstr>Songti SC</vt:lpstr>
      <vt:lpstr>Weibei SC</vt:lpstr>
      <vt:lpstr>微软雅黑</vt:lpstr>
      <vt:lpstr>Arial</vt:lpstr>
      <vt:lpstr>Calibri</vt:lpstr>
      <vt:lpstr>Calibri Light</vt:lpstr>
      <vt:lpstr>Cambria Math</vt:lpstr>
      <vt:lpstr>Franklin Gothic Book</vt:lpstr>
      <vt:lpstr>Wingdings 2</vt:lpstr>
      <vt:lpstr>HDOfficeLightV0</vt:lpstr>
      <vt:lpstr>1_HDOfficeLightV0</vt:lpstr>
      <vt:lpstr>回顾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训练曲线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cp:lastPrinted>2017-09-12T21:58:02Z</cp:lastPrinted>
  <dcterms:created xsi:type="dcterms:W3CDTF">2015-04-22T13:43:42Z</dcterms:created>
  <dcterms:modified xsi:type="dcterms:W3CDTF">2023-03-17T03:28:17Z</dcterms:modified>
  <cp:category/>
</cp:coreProperties>
</file>